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836" r:id="rId2"/>
    <p:sldId id="858" r:id="rId3"/>
    <p:sldId id="871" r:id="rId4"/>
    <p:sldId id="844" r:id="rId5"/>
    <p:sldId id="845" r:id="rId6"/>
    <p:sldId id="843" r:id="rId7"/>
    <p:sldId id="898" r:id="rId8"/>
    <p:sldId id="260" r:id="rId9"/>
    <p:sldId id="262" r:id="rId10"/>
    <p:sldId id="888" r:id="rId11"/>
    <p:sldId id="887" r:id="rId12"/>
    <p:sldId id="263" r:id="rId13"/>
    <p:sldId id="849" r:id="rId14"/>
    <p:sldId id="867" r:id="rId15"/>
    <p:sldId id="872" r:id="rId16"/>
    <p:sldId id="804" r:id="rId17"/>
    <p:sldId id="856" r:id="rId18"/>
    <p:sldId id="2134804286" r:id="rId19"/>
    <p:sldId id="2134804287" r:id="rId20"/>
    <p:sldId id="818" r:id="rId21"/>
    <p:sldId id="2134804288" r:id="rId22"/>
    <p:sldId id="762" r:id="rId23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70C0"/>
    <a:srgbClr val="FF0000"/>
    <a:srgbClr val="DAE3F3"/>
    <a:srgbClr val="D5EEFB"/>
    <a:srgbClr val="3366FF"/>
    <a:srgbClr val="002060"/>
    <a:srgbClr val="4F81BD"/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5439" autoAdjust="0"/>
  </p:normalViewPr>
  <p:slideViewPr>
    <p:cSldViewPr snapToGrid="0">
      <p:cViewPr varScale="1">
        <p:scale>
          <a:sx n="106" d="100"/>
          <a:sy n="106" d="100"/>
        </p:scale>
        <p:origin x="810" y="114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handoutMaster" Target="handoutMasters/handout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viewProps" Target="viewProp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chemeClr val="accent1"/>
                </a:solidFill>
              </a:rPr>
              <a:t>Pengelolaan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Parkir</a:t>
            </a:r>
            <a:r>
              <a:rPr lang="en-US" b="1" dirty="0">
                <a:solidFill>
                  <a:schemeClr val="accent1"/>
                </a:solidFill>
              </a:rPr>
              <a:t> DKI Jakarta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Prosentase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FCD-4276-A340-FB67403D0F3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CD-4276-A340-FB67403D0F3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EF082E3-5951-489B-AEED-5D49FD02EB92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FCD-4276-A340-FB67403D0F3D}"/>
                </c:ext>
              </c:extLst>
            </c:dLbl>
            <c:dLbl>
              <c:idx val="1"/>
              <c:layout>
                <c:manualLayout>
                  <c:x val="9.7102933614741677E-2"/>
                  <c:y val="-0.2235860410851515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01D71AD-04DA-40B3-9DD1-3B188793200C}" type="VALUE">
                      <a:rPr lang="en-US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18876763983318"/>
                      <c:h val="0.1188540141260037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FCD-4276-A340-FB67403D0F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Parkir PEMDA</c:v>
                </c:pt>
                <c:pt idx="1">
                  <c:v>Parkir Swasta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6.3E-2</c:v>
                </c:pt>
                <c:pt idx="1">
                  <c:v>0.93700000000000006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CD-4276-A340-FB67403D0F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37500000000001E-2"/>
          <c:y val="3.7499997693159759E-2"/>
          <c:w val="0.96562500000000229"/>
          <c:h val="0.785193295694310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127000">
              <a:solidFill>
                <a:srgbClr val="002060"/>
              </a:solidFill>
              <a:round/>
            </a:ln>
          </c:spPr>
          <c:marker>
            <c:symbol val="circle"/>
            <c:size val="15"/>
            <c:spPr>
              <a:solidFill>
                <a:srgbClr val="FF0000"/>
              </a:solidFill>
              <a:ln>
                <a:solidFill>
                  <a:srgbClr val="1F497D">
                    <a:lumMod val="50000"/>
                  </a:srgbClr>
                </a:solidFill>
              </a:ln>
            </c:spPr>
          </c:marker>
          <c:dLbls>
            <c:dLbl>
              <c:idx val="0"/>
              <c:layout>
                <c:manualLayout>
                  <c:x val="-5.9397901222136812E-2"/>
                  <c:y val="-8.041093931170093E-2"/>
                </c:manualLayout>
              </c:layout>
              <c:tx>
                <c:rich>
                  <a:bodyPr/>
                  <a:lstStyle/>
                  <a:p>
                    <a:r>
                      <a:rPr lang="en-US" b="1">
                        <a:solidFill>
                          <a:srgbClr val="FF0000"/>
                        </a:solidFill>
                      </a:rPr>
                      <a:t>26.781 M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D71-418E-A552-22194B998FF7}"/>
                </c:ext>
              </c:extLst>
            </c:dLbl>
            <c:dLbl>
              <c:idx val="1"/>
              <c:layout>
                <c:manualLayout>
                  <c:x val="-6.4707896602995363E-2"/>
                  <c:y val="-7.7713441702190467E-2"/>
                </c:manualLayout>
              </c:layout>
              <c:tx>
                <c:rich>
                  <a:bodyPr/>
                  <a:lstStyle/>
                  <a:p>
                    <a:r>
                      <a:rPr lang="en-US" b="1" dirty="0">
                        <a:solidFill>
                          <a:srgbClr val="FF0000"/>
                        </a:solidFill>
                      </a:rPr>
                      <a:t>39.22 M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D71-418E-A552-22194B998FF7}"/>
                </c:ext>
              </c:extLst>
            </c:dLbl>
            <c:dLbl>
              <c:idx val="2"/>
              <c:layout>
                <c:manualLayout>
                  <c:x val="-0.10547385858662858"/>
                  <c:y val="-8.2754923328928726E-2"/>
                </c:manualLayout>
              </c:layout>
              <c:tx>
                <c:rich>
                  <a:bodyPr/>
                  <a:lstStyle/>
                  <a:p>
                    <a:r>
                      <a:rPr lang="en-US" b="1" dirty="0">
                        <a:solidFill>
                          <a:srgbClr val="FF0000"/>
                        </a:solidFill>
                      </a:rPr>
                      <a:t>52.387 M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D71-418E-A552-22194B998FF7}"/>
                </c:ext>
              </c:extLst>
            </c:dLbl>
            <c:dLbl>
              <c:idx val="3"/>
              <c:layout>
                <c:manualLayout>
                  <c:x val="-9.831328801063681E-2"/>
                  <c:y val="-5.4806480542809788E-2"/>
                </c:manualLayout>
              </c:layout>
              <c:tx>
                <c:rich>
                  <a:bodyPr/>
                  <a:lstStyle/>
                  <a:p>
                    <a:r>
                      <a:rPr lang="en-US" b="1">
                        <a:solidFill>
                          <a:srgbClr val="FF0000"/>
                        </a:solidFill>
                      </a:rPr>
                      <a:t>107.898 M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D71-418E-A552-22194B998FF7}"/>
                </c:ext>
              </c:extLst>
            </c:dLbl>
            <c:dLbl>
              <c:idx val="4"/>
              <c:layout>
                <c:manualLayout>
                  <c:x val="-3.2901918742082724E-2"/>
                  <c:y val="-7.5369637590098779E-2"/>
                </c:manualLayout>
              </c:layout>
              <c:tx>
                <c:rich>
                  <a:bodyPr/>
                  <a:lstStyle/>
                  <a:p>
                    <a:r>
                      <a:rPr lang="en-US" b="1">
                        <a:solidFill>
                          <a:srgbClr val="FF0000"/>
                        </a:solidFill>
                      </a:rPr>
                      <a:t>104.557 M</a:t>
                    </a:r>
                    <a:endParaRPr lang="en-US" b="1" dirty="0">
                      <a:solidFill>
                        <a:srgbClr val="FF0000"/>
                      </a:solidFill>
                    </a:endParaRP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D71-418E-A552-22194B998FF7}"/>
                </c:ext>
              </c:extLst>
            </c:dLbl>
            <c:dLbl>
              <c:idx val="5"/>
              <c:layout>
                <c:manualLayout>
                  <c:x val="3.7500000000000214E-2"/>
                  <c:y val="-2.3437498558225049E-3"/>
                </c:manualLayout>
              </c:layout>
              <c:tx>
                <c:rich>
                  <a:bodyPr/>
                  <a:lstStyle/>
                  <a:p>
                    <a:r>
                      <a:rPr lang="en-US" b="1" dirty="0">
                        <a:solidFill>
                          <a:srgbClr val="FF0000"/>
                        </a:solidFill>
                      </a:rPr>
                      <a:t>83.615 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D71-418E-A552-22194B998FF7}"/>
                </c:ext>
              </c:extLst>
            </c:dLbl>
            <c:dLbl>
              <c:idx val="6"/>
              <c:layout>
                <c:manualLayout>
                  <c:x val="1.9868957007819921E-2"/>
                  <c:y val="-2.5039721783512811E-2"/>
                </c:manualLayout>
              </c:layout>
              <c:tx>
                <c:rich>
                  <a:bodyPr/>
                  <a:lstStyle/>
                  <a:p>
                    <a:pPr>
                      <a:defRPr lang="id-ID" sz="1800" b="1">
                        <a:solidFill>
                          <a:srgbClr val="FF0000"/>
                        </a:solidFill>
                      </a:defRPr>
                    </a:pPr>
                    <a:r>
                      <a:rPr lang="en-US" sz="1800" baseline="0" dirty="0">
                        <a:solidFill>
                          <a:srgbClr val="FF0000"/>
                        </a:solidFill>
                      </a:rPr>
                      <a:t>49.963 M</a:t>
                    </a:r>
                  </a:p>
                  <a:p>
                    <a:pPr>
                      <a:defRPr lang="id-ID" sz="1800" b="1">
                        <a:solidFill>
                          <a:srgbClr val="FF0000"/>
                        </a:solidFill>
                      </a:defRPr>
                    </a:pPr>
                    <a:r>
                      <a:rPr lang="en-US" sz="1200" baseline="0" dirty="0">
                        <a:solidFill>
                          <a:schemeClr val="tx1"/>
                        </a:solidFill>
                      </a:rPr>
                      <a:t>*COVID-19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c:rich>
              </c:tx>
              <c:spPr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D71-418E-A552-22194B998FF7}"/>
                </c:ext>
              </c:extLst>
            </c:dLbl>
            <c:dLbl>
              <c:idx val="7"/>
              <c:layout>
                <c:manualLayout>
                  <c:x val="-2.8775344488188977E-2"/>
                  <c:y val="-0.12760539680106386"/>
                </c:manualLayout>
              </c:layout>
              <c:tx>
                <c:rich>
                  <a:bodyPr/>
                  <a:lstStyle/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id-ID" sz="18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42.431 M</a:t>
                    </a:r>
                  </a:p>
                  <a:p>
                    <a:pPr marL="0" marR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id-ID" sz="18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i="0" baseline="0" dirty="0">
                        <a:solidFill>
                          <a:schemeClr val="tx1"/>
                        </a:solidFill>
                      </a:rPr>
                      <a:t>*COVID-19</a:t>
                    </a:r>
                    <a:endParaRPr lang="en-US" sz="1800" b="1" i="0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D22-4F10-AE5A-C9D11B1D04C5}"/>
                </c:ext>
              </c:extLst>
            </c:dLbl>
            <c:dLbl>
              <c:idx val="8"/>
              <c:layout>
                <c:manualLayout>
                  <c:x val="-6.1626609070325033E-3"/>
                  <c:y val="-9.8217589864864258E-2"/>
                </c:manualLayout>
              </c:layout>
              <c:tx>
                <c:rich>
                  <a:bodyPr anchorCtr="0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id-ID" sz="18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EE34633-6DB1-4C21-9878-264B83EA7BAD}" type="VALUE">
                      <a:rPr lang="en-US" smtClean="0"/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id-ID" sz="1800" b="1" i="0" u="none" strike="no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r>
                      <a:rPr lang="en-US" dirty="0"/>
                      <a:t> M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lang="id-ID" sz="18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="1" i="0" u="none" strike="noStrike" kern="1200" baseline="0" dirty="0">
                        <a:solidFill>
                          <a:schemeClr val="tx1"/>
                        </a:solidFill>
                      </a:rPr>
                      <a:t>*COVID-19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F0A-4931-9230-37695F1394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id-ID" b="1">
                    <a:solidFill>
                      <a:srgbClr val="FF0000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26.780999999999999</c:v>
                </c:pt>
                <c:pt idx="1">
                  <c:v>39.22</c:v>
                </c:pt>
                <c:pt idx="2">
                  <c:v>52.387</c:v>
                </c:pt>
                <c:pt idx="3">
                  <c:v>107.898</c:v>
                </c:pt>
                <c:pt idx="4">
                  <c:v>104.557</c:v>
                </c:pt>
                <c:pt idx="5">
                  <c:v>83.614999999999995</c:v>
                </c:pt>
                <c:pt idx="6">
                  <c:v>49.963000000000001</c:v>
                </c:pt>
                <c:pt idx="7">
                  <c:v>42.430999999999997</c:v>
                </c:pt>
                <c:pt idx="8">
                  <c:v>51.343000000000004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D71-418E-A552-22194B998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>
              <a:solidFill>
                <a:srgbClr val="FF0000"/>
              </a:solidFill>
              <a:prstDash val="dashDot"/>
            </a:ln>
          </c:spPr>
        </c:dropLines>
        <c:marker val="1"/>
        <c:smooth val="0"/>
        <c:axId val="140522624"/>
        <c:axId val="140524544"/>
      </c:lineChart>
      <c:catAx>
        <c:axId val="1405226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id-ID"/>
                </a:pPr>
                <a:r>
                  <a:rPr lang="en-US" dirty="0"/>
                  <a:t>TAHUN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lang="id-ID" sz="1600" b="1"/>
            </a:pPr>
            <a:endParaRPr lang="en-US"/>
          </a:p>
        </c:txPr>
        <c:crossAx val="140524544"/>
        <c:crosses val="autoZero"/>
        <c:auto val="1"/>
        <c:lblAlgn val="ctr"/>
        <c:lblOffset val="100"/>
        <c:noMultiLvlLbl val="0"/>
      </c:catAx>
      <c:valAx>
        <c:axId val="1405245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40522624"/>
        <c:crosses val="autoZero"/>
        <c:crossBetween val="between"/>
      </c:valAx>
      <c:spPr>
        <a:noFill/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 /><Relationship Id="rId2" Type="http://schemas.openxmlformats.org/officeDocument/2006/relationships/image" Target="../media/image54.emf" /><Relationship Id="rId1" Type="http://schemas.openxmlformats.org/officeDocument/2006/relationships/image" Target="../media/image53.emf" /><Relationship Id="rId5" Type="http://schemas.openxmlformats.org/officeDocument/2006/relationships/image" Target="../media/image57.emf" /><Relationship Id="rId4" Type="http://schemas.openxmlformats.org/officeDocument/2006/relationships/image" Target="../media/image56.emf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283" cy="500591"/>
          </a:xfrm>
          <a:prstGeom prst="rect">
            <a:avLst/>
          </a:prstGeom>
        </p:spPr>
        <p:txBody>
          <a:bodyPr vert="horz" lIns="84402" tIns="42202" rIns="84402" bIns="4220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343" y="1"/>
            <a:ext cx="2985283" cy="500591"/>
          </a:xfrm>
          <a:prstGeom prst="rect">
            <a:avLst/>
          </a:prstGeom>
        </p:spPr>
        <p:txBody>
          <a:bodyPr vert="horz" lIns="84402" tIns="42202" rIns="84402" bIns="42202" rtlCol="0"/>
          <a:lstStyle>
            <a:lvl1pPr algn="r">
              <a:defRPr sz="1100"/>
            </a:lvl1pPr>
          </a:lstStyle>
          <a:p>
            <a:fld id="{440B8FD4-E3D9-4BA7-974B-B83970E81DD6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16875"/>
            <a:ext cx="2985283" cy="502008"/>
          </a:xfrm>
          <a:prstGeom prst="rect">
            <a:avLst/>
          </a:prstGeom>
        </p:spPr>
        <p:txBody>
          <a:bodyPr vert="horz" lIns="84402" tIns="42202" rIns="84402" bIns="4220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343" y="9516875"/>
            <a:ext cx="2985283" cy="502008"/>
          </a:xfrm>
          <a:prstGeom prst="rect">
            <a:avLst/>
          </a:prstGeom>
        </p:spPr>
        <p:txBody>
          <a:bodyPr vert="horz" lIns="84402" tIns="42202" rIns="84402" bIns="42202" rtlCol="0" anchor="b"/>
          <a:lstStyle>
            <a:lvl1pPr algn="r">
              <a:defRPr sz="1100"/>
            </a:lvl1pPr>
          </a:lstStyle>
          <a:p>
            <a:fld id="{E004ACDD-2E2D-48BF-869A-52FEC36A8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07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2"/>
            <a:ext cx="2984870" cy="502756"/>
          </a:xfrm>
          <a:prstGeom prst="rect">
            <a:avLst/>
          </a:prstGeom>
        </p:spPr>
        <p:txBody>
          <a:bodyPr vert="horz" lIns="96611" tIns="48306" rIns="96611" bIns="48306" rtlCol="0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704" y="2"/>
            <a:ext cx="2984870" cy="502756"/>
          </a:xfrm>
          <a:prstGeom prst="rect">
            <a:avLst/>
          </a:prstGeom>
        </p:spPr>
        <p:txBody>
          <a:bodyPr vert="horz" lIns="96611" tIns="48306" rIns="96611" bIns="48306" rtlCol="0"/>
          <a:lstStyle>
            <a:lvl1pPr algn="r">
              <a:defRPr sz="1300"/>
            </a:lvl1pPr>
          </a:lstStyle>
          <a:p>
            <a:fld id="{AC10C546-58DE-4F6E-A356-BFB8B0925F6A}" type="datetimeFigureOut">
              <a:rPr lang="id-ID" smtClean="0"/>
              <a:pPr/>
              <a:t>09/01/2023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1" tIns="48306" rIns="96611" bIns="48306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8" y="4822271"/>
            <a:ext cx="5510530" cy="3945493"/>
          </a:xfrm>
          <a:prstGeom prst="rect">
            <a:avLst/>
          </a:prstGeom>
        </p:spPr>
        <p:txBody>
          <a:bodyPr vert="horz" lIns="96611" tIns="48306" rIns="96611" bIns="483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9517549"/>
            <a:ext cx="2984870" cy="502754"/>
          </a:xfrm>
          <a:prstGeom prst="rect">
            <a:avLst/>
          </a:prstGeom>
        </p:spPr>
        <p:txBody>
          <a:bodyPr vert="horz" lIns="96611" tIns="48306" rIns="96611" bIns="48306" rtlCol="0" anchor="b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704" y="9517549"/>
            <a:ext cx="2984870" cy="502754"/>
          </a:xfrm>
          <a:prstGeom prst="rect">
            <a:avLst/>
          </a:prstGeom>
        </p:spPr>
        <p:txBody>
          <a:bodyPr vert="horz" lIns="96611" tIns="48306" rIns="96611" bIns="48306" rtlCol="0" anchor="b"/>
          <a:lstStyle>
            <a:lvl1pPr algn="r">
              <a:defRPr sz="1300"/>
            </a:lvl1pPr>
          </a:lstStyle>
          <a:p>
            <a:fld id="{70DB6C88-C041-4589-B03A-FCE22686CAE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216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52538"/>
            <a:ext cx="6011863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JUDUL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52538"/>
            <a:ext cx="6011863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6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52538"/>
            <a:ext cx="6011863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6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13" Type="http://schemas.openxmlformats.org/officeDocument/2006/relationships/image" Target="../media/image12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12" Type="http://schemas.openxmlformats.org/officeDocument/2006/relationships/image" Target="../media/image11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11" Type="http://schemas.openxmlformats.org/officeDocument/2006/relationships/image" Target="../media/image10.png" /><Relationship Id="rId5" Type="http://schemas.openxmlformats.org/officeDocument/2006/relationships/image" Target="../media/image4.png" /><Relationship Id="rId10" Type="http://schemas.openxmlformats.org/officeDocument/2006/relationships/image" Target="../media/image9.png" /><Relationship Id="rId4" Type="http://schemas.openxmlformats.org/officeDocument/2006/relationships/image" Target="../media/image3.jpeg" /><Relationship Id="rId9" Type="http://schemas.openxmlformats.org/officeDocument/2006/relationships/image" Target="../media/image8.png" /><Relationship Id="rId14" Type="http://schemas.openxmlformats.org/officeDocument/2006/relationships/image" Target="../media/image13.png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39EF-8139-43F6-9949-0DA758CB4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A735A-EF0E-4C93-8CF3-EC16AFAFB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01AB7-2C91-4938-B303-852B6FA6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DDFBC-FEE8-4251-BE02-BD82EED9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8913-EBFE-4274-906F-EA12880F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202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9D3B-C76D-4633-9EA1-9542BE5F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8A36D-70D4-4535-8E02-EF9F406E0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24E52-DD03-4E02-8674-72D9BE6E0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84A86-CBBD-4274-9067-AD3DB563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AA105-621E-4CF9-B47A-4D7B2F1B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78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D56D5-4B52-4718-8100-10440FD66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C5CD4-6DBA-4103-A00A-0384ABAF8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16578-5D2A-4C02-9E45-02705B1C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D1D24-55BA-4B94-9B55-E96901D2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E977-944C-4C86-A4D8-CD78EB09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0354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>
            <a:extLst>
              <a:ext uri="{FF2B5EF4-FFF2-40B4-BE49-F238E27FC236}">
                <a16:creationId xmlns:a16="http://schemas.microsoft.com/office/drawing/2014/main" id="{E723E31D-9213-40C2-9E51-0A7BB7EC8E7C}"/>
              </a:ext>
            </a:extLst>
          </p:cNvPr>
          <p:cNvSpPr/>
          <p:nvPr/>
        </p:nvSpPr>
        <p:spPr>
          <a:xfrm>
            <a:off x="474663" y="369890"/>
            <a:ext cx="1090612" cy="1050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5" name="bk object 17">
            <a:extLst>
              <a:ext uri="{FF2B5EF4-FFF2-40B4-BE49-F238E27FC236}">
                <a16:creationId xmlns:a16="http://schemas.microsoft.com/office/drawing/2014/main" id="{B191E1E1-8C94-4DAF-A7F8-E0BC12F974F4}"/>
              </a:ext>
            </a:extLst>
          </p:cNvPr>
          <p:cNvSpPr/>
          <p:nvPr/>
        </p:nvSpPr>
        <p:spPr>
          <a:xfrm>
            <a:off x="1" y="5224465"/>
            <a:ext cx="3248025" cy="26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6" name="bk object 18">
            <a:extLst>
              <a:ext uri="{FF2B5EF4-FFF2-40B4-BE49-F238E27FC236}">
                <a16:creationId xmlns:a16="http://schemas.microsoft.com/office/drawing/2014/main" id="{84E1CB91-20C5-49CF-B0EA-A587DF2115C2}"/>
              </a:ext>
            </a:extLst>
          </p:cNvPr>
          <p:cNvSpPr/>
          <p:nvPr/>
        </p:nvSpPr>
        <p:spPr>
          <a:xfrm>
            <a:off x="3140076" y="2271715"/>
            <a:ext cx="9051925" cy="297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7" name="bk object 19">
            <a:extLst>
              <a:ext uri="{FF2B5EF4-FFF2-40B4-BE49-F238E27FC236}">
                <a16:creationId xmlns:a16="http://schemas.microsoft.com/office/drawing/2014/main" id="{4B5A9C76-EBE9-4396-A485-81F29EE1FA99}"/>
              </a:ext>
            </a:extLst>
          </p:cNvPr>
          <p:cNvSpPr/>
          <p:nvPr/>
        </p:nvSpPr>
        <p:spPr>
          <a:xfrm>
            <a:off x="0" y="5551488"/>
            <a:ext cx="12192000" cy="1306512"/>
          </a:xfrm>
          <a:custGeom>
            <a:avLst/>
            <a:gdLst/>
            <a:ahLst/>
            <a:cxnLst/>
            <a:rect l="l" t="t" r="r" b="b"/>
            <a:pathLst>
              <a:path w="12192000" h="1306195">
                <a:moveTo>
                  <a:pt x="0" y="1306068"/>
                </a:moveTo>
                <a:lnTo>
                  <a:pt x="12192000" y="1306068"/>
                </a:lnTo>
                <a:lnTo>
                  <a:pt x="12192000" y="0"/>
                </a:lnTo>
                <a:lnTo>
                  <a:pt x="0" y="0"/>
                </a:lnTo>
                <a:lnTo>
                  <a:pt x="0" y="1306068"/>
                </a:lnTo>
                <a:close/>
              </a:path>
            </a:pathLst>
          </a:custGeom>
          <a:solidFill>
            <a:srgbClr val="00559B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8" name="bk object 20">
            <a:extLst>
              <a:ext uri="{FF2B5EF4-FFF2-40B4-BE49-F238E27FC236}">
                <a16:creationId xmlns:a16="http://schemas.microsoft.com/office/drawing/2014/main" id="{88C7C923-6B66-4493-A7DE-BCE51A30F757}"/>
              </a:ext>
            </a:extLst>
          </p:cNvPr>
          <p:cNvSpPr/>
          <p:nvPr/>
        </p:nvSpPr>
        <p:spPr>
          <a:xfrm>
            <a:off x="6530976" y="5251452"/>
            <a:ext cx="1465263" cy="481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9" name="bk object 21">
            <a:extLst>
              <a:ext uri="{FF2B5EF4-FFF2-40B4-BE49-F238E27FC236}">
                <a16:creationId xmlns:a16="http://schemas.microsoft.com/office/drawing/2014/main" id="{FCDC12ED-F9D8-4CE1-8353-66A03CF87368}"/>
              </a:ext>
            </a:extLst>
          </p:cNvPr>
          <p:cNvSpPr/>
          <p:nvPr/>
        </p:nvSpPr>
        <p:spPr>
          <a:xfrm>
            <a:off x="5362575" y="5251452"/>
            <a:ext cx="1466850" cy="481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0" name="bk object 22">
            <a:extLst>
              <a:ext uri="{FF2B5EF4-FFF2-40B4-BE49-F238E27FC236}">
                <a16:creationId xmlns:a16="http://schemas.microsoft.com/office/drawing/2014/main" id="{7434FB5B-3C6D-4EBE-B5BE-DF9DF2BD2323}"/>
              </a:ext>
            </a:extLst>
          </p:cNvPr>
          <p:cNvSpPr/>
          <p:nvPr/>
        </p:nvSpPr>
        <p:spPr>
          <a:xfrm>
            <a:off x="4195764" y="5251452"/>
            <a:ext cx="1465262" cy="481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1" name="bk object 23">
            <a:extLst>
              <a:ext uri="{FF2B5EF4-FFF2-40B4-BE49-F238E27FC236}">
                <a16:creationId xmlns:a16="http://schemas.microsoft.com/office/drawing/2014/main" id="{B54368C7-C25A-4975-9F7C-B41DA244BECF}"/>
              </a:ext>
            </a:extLst>
          </p:cNvPr>
          <p:cNvSpPr/>
          <p:nvPr/>
        </p:nvSpPr>
        <p:spPr>
          <a:xfrm>
            <a:off x="3028950" y="5251452"/>
            <a:ext cx="1466850" cy="481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2" name="bk object 24">
            <a:extLst>
              <a:ext uri="{FF2B5EF4-FFF2-40B4-BE49-F238E27FC236}">
                <a16:creationId xmlns:a16="http://schemas.microsoft.com/office/drawing/2014/main" id="{07FFB5E1-8081-4B2E-B58F-F4ED406C5A39}"/>
              </a:ext>
            </a:extLst>
          </p:cNvPr>
          <p:cNvSpPr/>
          <p:nvPr/>
        </p:nvSpPr>
        <p:spPr>
          <a:xfrm>
            <a:off x="1911350" y="5251452"/>
            <a:ext cx="1465263" cy="481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3" name="bk object 25">
            <a:extLst>
              <a:ext uri="{FF2B5EF4-FFF2-40B4-BE49-F238E27FC236}">
                <a16:creationId xmlns:a16="http://schemas.microsoft.com/office/drawing/2014/main" id="{69D8FB27-8644-4D13-A4E8-2E9C36046BF3}"/>
              </a:ext>
            </a:extLst>
          </p:cNvPr>
          <p:cNvSpPr/>
          <p:nvPr/>
        </p:nvSpPr>
        <p:spPr>
          <a:xfrm>
            <a:off x="742950" y="5251452"/>
            <a:ext cx="1466850" cy="481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4" name="bk object 26">
            <a:extLst>
              <a:ext uri="{FF2B5EF4-FFF2-40B4-BE49-F238E27FC236}">
                <a16:creationId xmlns:a16="http://schemas.microsoft.com/office/drawing/2014/main" id="{9EA7DC9C-3349-46B3-BB48-31ED7213B0E8}"/>
              </a:ext>
            </a:extLst>
          </p:cNvPr>
          <p:cNvSpPr/>
          <p:nvPr/>
        </p:nvSpPr>
        <p:spPr>
          <a:xfrm>
            <a:off x="0" y="5251452"/>
            <a:ext cx="1068388" cy="481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5" name="bk object 27">
            <a:extLst>
              <a:ext uri="{FF2B5EF4-FFF2-40B4-BE49-F238E27FC236}">
                <a16:creationId xmlns:a16="http://schemas.microsoft.com/office/drawing/2014/main" id="{4B9EA918-2010-45C3-BAD7-842DFA2E2628}"/>
              </a:ext>
            </a:extLst>
          </p:cNvPr>
          <p:cNvSpPr/>
          <p:nvPr/>
        </p:nvSpPr>
        <p:spPr>
          <a:xfrm>
            <a:off x="8863013" y="5251452"/>
            <a:ext cx="1466850" cy="481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6" name="bk object 28">
            <a:extLst>
              <a:ext uri="{FF2B5EF4-FFF2-40B4-BE49-F238E27FC236}">
                <a16:creationId xmlns:a16="http://schemas.microsoft.com/office/drawing/2014/main" id="{B82D8DE1-BEFA-4B9A-99C1-B91D19185297}"/>
              </a:ext>
            </a:extLst>
          </p:cNvPr>
          <p:cNvSpPr/>
          <p:nvPr/>
        </p:nvSpPr>
        <p:spPr>
          <a:xfrm>
            <a:off x="7696200" y="5251452"/>
            <a:ext cx="1466850" cy="481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7" name="bk object 29">
            <a:extLst>
              <a:ext uri="{FF2B5EF4-FFF2-40B4-BE49-F238E27FC236}">
                <a16:creationId xmlns:a16="http://schemas.microsoft.com/office/drawing/2014/main" id="{95219C80-0634-464E-B176-5B24C23411EA}"/>
              </a:ext>
            </a:extLst>
          </p:cNvPr>
          <p:cNvSpPr/>
          <p:nvPr/>
        </p:nvSpPr>
        <p:spPr>
          <a:xfrm>
            <a:off x="11191875" y="5251452"/>
            <a:ext cx="1000126" cy="481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8" name="bk object 30">
            <a:extLst>
              <a:ext uri="{FF2B5EF4-FFF2-40B4-BE49-F238E27FC236}">
                <a16:creationId xmlns:a16="http://schemas.microsoft.com/office/drawing/2014/main" id="{EC9194F3-6C7F-4914-A194-864C4B5E5000}"/>
              </a:ext>
            </a:extLst>
          </p:cNvPr>
          <p:cNvSpPr/>
          <p:nvPr/>
        </p:nvSpPr>
        <p:spPr>
          <a:xfrm>
            <a:off x="10026651" y="5251452"/>
            <a:ext cx="1465263" cy="481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19" name="bk object 31">
            <a:extLst>
              <a:ext uri="{FF2B5EF4-FFF2-40B4-BE49-F238E27FC236}">
                <a16:creationId xmlns:a16="http://schemas.microsoft.com/office/drawing/2014/main" id="{FE9C5914-B5D3-4D72-90CD-CE21BDFBFC5F}"/>
              </a:ext>
            </a:extLst>
          </p:cNvPr>
          <p:cNvSpPr/>
          <p:nvPr/>
        </p:nvSpPr>
        <p:spPr>
          <a:xfrm>
            <a:off x="7645401" y="4741863"/>
            <a:ext cx="1401762" cy="723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0" name="bk object 32">
            <a:extLst>
              <a:ext uri="{FF2B5EF4-FFF2-40B4-BE49-F238E27FC236}">
                <a16:creationId xmlns:a16="http://schemas.microsoft.com/office/drawing/2014/main" id="{9EB96C30-0532-478C-9DA8-8D90C59FD6C2}"/>
              </a:ext>
            </a:extLst>
          </p:cNvPr>
          <p:cNvSpPr/>
          <p:nvPr/>
        </p:nvSpPr>
        <p:spPr>
          <a:xfrm>
            <a:off x="10329863" y="5222877"/>
            <a:ext cx="1000126" cy="517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1" name="bk object 33">
            <a:extLst>
              <a:ext uri="{FF2B5EF4-FFF2-40B4-BE49-F238E27FC236}">
                <a16:creationId xmlns:a16="http://schemas.microsoft.com/office/drawing/2014/main" id="{EE0CF0CA-B563-4D6B-A157-3AB6E8F0DD53}"/>
              </a:ext>
            </a:extLst>
          </p:cNvPr>
          <p:cNvSpPr/>
          <p:nvPr/>
        </p:nvSpPr>
        <p:spPr>
          <a:xfrm>
            <a:off x="4489450" y="5164140"/>
            <a:ext cx="1295401" cy="5556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2" name="bk object 34">
            <a:extLst>
              <a:ext uri="{FF2B5EF4-FFF2-40B4-BE49-F238E27FC236}">
                <a16:creationId xmlns:a16="http://schemas.microsoft.com/office/drawing/2014/main" id="{54DDE389-F9EA-41EA-B23A-C0E14337F82B}"/>
              </a:ext>
            </a:extLst>
          </p:cNvPr>
          <p:cNvSpPr/>
          <p:nvPr/>
        </p:nvSpPr>
        <p:spPr>
          <a:xfrm>
            <a:off x="1349375" y="5216527"/>
            <a:ext cx="2436814" cy="10572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3" name="bk object 35">
            <a:extLst>
              <a:ext uri="{FF2B5EF4-FFF2-40B4-BE49-F238E27FC236}">
                <a16:creationId xmlns:a16="http://schemas.microsoft.com/office/drawing/2014/main" id="{C1C84DC8-B49B-40F4-B6ED-4F46E61F3FD4}"/>
              </a:ext>
            </a:extLst>
          </p:cNvPr>
          <p:cNvSpPr/>
          <p:nvPr/>
        </p:nvSpPr>
        <p:spPr>
          <a:xfrm>
            <a:off x="8285163" y="5224465"/>
            <a:ext cx="1462087" cy="7572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4" name="bk object 36">
            <a:extLst>
              <a:ext uri="{FF2B5EF4-FFF2-40B4-BE49-F238E27FC236}">
                <a16:creationId xmlns:a16="http://schemas.microsoft.com/office/drawing/2014/main" id="{0CFB1B09-790F-4E3C-8DEE-82227C1E0AF9}"/>
              </a:ext>
            </a:extLst>
          </p:cNvPr>
          <p:cNvSpPr/>
          <p:nvPr/>
        </p:nvSpPr>
        <p:spPr>
          <a:xfrm>
            <a:off x="646113" y="4908552"/>
            <a:ext cx="1296987" cy="5556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5" name="bk object 37">
            <a:extLst>
              <a:ext uri="{FF2B5EF4-FFF2-40B4-BE49-F238E27FC236}">
                <a16:creationId xmlns:a16="http://schemas.microsoft.com/office/drawing/2014/main" id="{CF9BD395-1ED6-4C24-8C07-417EA183C3E4}"/>
              </a:ext>
            </a:extLst>
          </p:cNvPr>
          <p:cNvSpPr/>
          <p:nvPr/>
        </p:nvSpPr>
        <p:spPr>
          <a:xfrm>
            <a:off x="6257925" y="4994277"/>
            <a:ext cx="1000126" cy="519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6" name="bk object 38">
            <a:extLst>
              <a:ext uri="{FF2B5EF4-FFF2-40B4-BE49-F238E27FC236}">
                <a16:creationId xmlns:a16="http://schemas.microsoft.com/office/drawing/2014/main" id="{706627B0-C32B-4C0F-8967-B77C4F89625C}"/>
              </a:ext>
            </a:extLst>
          </p:cNvPr>
          <p:cNvSpPr/>
          <p:nvPr/>
        </p:nvSpPr>
        <p:spPr>
          <a:xfrm>
            <a:off x="6537326" y="5178427"/>
            <a:ext cx="917575" cy="5826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7" name="bk object 39">
            <a:extLst>
              <a:ext uri="{FF2B5EF4-FFF2-40B4-BE49-F238E27FC236}">
                <a16:creationId xmlns:a16="http://schemas.microsoft.com/office/drawing/2014/main" id="{084F81D0-95EC-4E27-984E-A02EDB8D2BE5}"/>
              </a:ext>
            </a:extLst>
          </p:cNvPr>
          <p:cNvSpPr/>
          <p:nvPr/>
        </p:nvSpPr>
        <p:spPr>
          <a:xfrm>
            <a:off x="3025775" y="4926015"/>
            <a:ext cx="917575" cy="5810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8" name="bk object 40">
            <a:extLst>
              <a:ext uri="{FF2B5EF4-FFF2-40B4-BE49-F238E27FC236}">
                <a16:creationId xmlns:a16="http://schemas.microsoft.com/office/drawing/2014/main" id="{CB000950-7466-4C5E-9EB8-E8CBF875A305}"/>
              </a:ext>
            </a:extLst>
          </p:cNvPr>
          <p:cNvSpPr/>
          <p:nvPr/>
        </p:nvSpPr>
        <p:spPr>
          <a:xfrm>
            <a:off x="9526" y="5038725"/>
            <a:ext cx="1398588" cy="723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9" name="bk object 41">
            <a:extLst>
              <a:ext uri="{FF2B5EF4-FFF2-40B4-BE49-F238E27FC236}">
                <a16:creationId xmlns:a16="http://schemas.microsoft.com/office/drawing/2014/main" id="{E86E2057-7184-4E40-BA5E-E55D4C514D00}"/>
              </a:ext>
            </a:extLst>
          </p:cNvPr>
          <p:cNvSpPr/>
          <p:nvPr/>
        </p:nvSpPr>
        <p:spPr>
          <a:xfrm>
            <a:off x="9737726" y="5656263"/>
            <a:ext cx="1082674" cy="508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30" name="bk object 42">
            <a:extLst>
              <a:ext uri="{FF2B5EF4-FFF2-40B4-BE49-F238E27FC236}">
                <a16:creationId xmlns:a16="http://schemas.microsoft.com/office/drawing/2014/main" id="{F1F1E088-C23D-4C45-92EC-151F30F3CD6F}"/>
              </a:ext>
            </a:extLst>
          </p:cNvPr>
          <p:cNvSpPr/>
          <p:nvPr/>
        </p:nvSpPr>
        <p:spPr>
          <a:xfrm>
            <a:off x="3554414" y="5453065"/>
            <a:ext cx="1081087" cy="5095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31" name="bk object 43">
            <a:extLst>
              <a:ext uri="{FF2B5EF4-FFF2-40B4-BE49-F238E27FC236}">
                <a16:creationId xmlns:a16="http://schemas.microsoft.com/office/drawing/2014/main" id="{E954D64F-52D9-4185-B63D-38FE2B701FE1}"/>
              </a:ext>
            </a:extLst>
          </p:cNvPr>
          <p:cNvSpPr/>
          <p:nvPr/>
        </p:nvSpPr>
        <p:spPr>
          <a:xfrm>
            <a:off x="5559425" y="5260977"/>
            <a:ext cx="1463675" cy="758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4951" y="932814"/>
            <a:ext cx="4563110" cy="330834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2C2D2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2" name="Holder 4">
            <a:extLst>
              <a:ext uri="{FF2B5EF4-FFF2-40B4-BE49-F238E27FC236}">
                <a16:creationId xmlns:a16="http://schemas.microsoft.com/office/drawing/2014/main" id="{7BEE8C2B-F836-4A2D-A5D6-2FE31B3C7D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3" name="Holder 5">
            <a:extLst>
              <a:ext uri="{FF2B5EF4-FFF2-40B4-BE49-F238E27FC236}">
                <a16:creationId xmlns:a16="http://schemas.microsoft.com/office/drawing/2014/main" id="{BA883B29-89FB-4F05-ADA2-770AF80BF05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5D8D8D5-E166-49DE-A3FC-528B8C3B5D4F}" type="datetimeFigureOut">
              <a:rPr lang="en-US"/>
              <a:pPr>
                <a:defRPr/>
              </a:pPr>
              <a:t>1/9/2023</a:t>
            </a:fld>
            <a:endParaRPr lang="en-US"/>
          </a:p>
        </p:txBody>
      </p:sp>
      <p:sp>
        <p:nvSpPr>
          <p:cNvPr id="34" name="Holder 6">
            <a:extLst>
              <a:ext uri="{FF2B5EF4-FFF2-40B4-BE49-F238E27FC236}">
                <a16:creationId xmlns:a16="http://schemas.microsoft.com/office/drawing/2014/main" id="{55BF97A9-9329-4A12-88C1-6CBCF471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10A105-8735-4901-B121-1D69602670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99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ECF4-A559-4F4C-A9B7-93EFCCC9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E0CF-0CDF-409D-B2EA-8AF7E7E2A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5F83D-A9F1-4AA5-8B02-FE54081F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9EDB6-EA2E-472D-97D7-63951301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77DFD-C920-4195-9457-AAD705B8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613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A7C8-2FD9-4949-9151-2B985A9F0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AA868-86D2-4738-9DA6-FF7EEA928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255B4-53B7-4A30-BCFC-6686BF4B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AD52D-4146-43DC-B0A1-9455C4CC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2ED83-5A8F-43DC-A750-20D03DA7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512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C2D7-7B3F-43BE-80F7-E9D9FF2E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EE099-B7E0-4086-A7D0-B9BD58220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C50F9-EC15-4E2F-B143-D891D7D0B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C862B-444B-4C80-B0B6-52410F7D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6FBAA-D767-46EF-9E70-0F74B24B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9DF0F-451C-440D-8A64-C1E1F53A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90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8959-D59F-4AB4-BC8F-A986C590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50E8-B173-4046-98FA-14666BD12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A21A1-A81C-49B2-9E59-A853EC803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BE5F6-241D-4664-A6FE-585B6169A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F2488-4D6F-478E-87D6-E900BDFC9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44082-E44E-4410-9D1A-655080DF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39F6AC-A00C-459D-A8F0-9DFBD2A7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D397B-72CD-4858-ADBD-38438025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110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1E70-C861-4E62-A167-752E86AC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35280-F843-4E6D-B0DA-3F09AF40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C6278-C4AE-4852-A8A8-7B81C999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7FBD9-6AF0-4A1E-8F53-72F6BC1B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476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884E99-91C0-487D-92BA-D1DE5478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328A5-7919-4F75-9C70-FC58E4AB7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57485-3EBC-4C62-A1B1-A118E94D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884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445B-606D-4EBC-AF80-BAA5B6BE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7D3AA-1E51-4A2B-9760-8CBDCAA48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0EF57-7BAE-4BA9-88A9-E0066F136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BBAC8-2BF9-44E4-B5AF-7EA3F3DD7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10E28-B4D3-4A57-A3BE-18EBABAC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A9780-5A19-4747-BB4F-421F464D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092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522D-A5FD-44C2-940A-F6CA5907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9AAD2-1AC7-49D9-9557-CA7C93F70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45D73-BD81-4DDC-8091-188AE6C75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5DDE7-0439-49B8-86A2-B030F38B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0ECF5-4D79-4DEF-9393-32374DB7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C1E13-C91C-42B4-A29C-CD22D4E7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795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E221A-DD52-48CD-8F89-6CD30CAE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B35E0-8BAE-4476-A3C6-1E49D79F7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4D950-7F81-4517-8642-413350B13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1DAAE-D4F8-4F7F-93ED-77CDF34F4C7A}" type="datetimeFigureOut">
              <a:rPr lang="en-ID" smtClean="0"/>
              <a:pPr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22424-AECA-49CE-A5BD-C6401060A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CC49-2516-4BCA-85E1-AB3E98F0D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BA6E0-44F9-4452-9EE4-4242B059828A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842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 /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7.png" /><Relationship Id="rId11" Type="http://schemas.openxmlformats.org/officeDocument/2006/relationships/image" Target="../media/image22.jpeg" /><Relationship Id="rId5" Type="http://schemas.openxmlformats.org/officeDocument/2006/relationships/image" Target="../media/image16.png" /><Relationship Id="rId10" Type="http://schemas.openxmlformats.org/officeDocument/2006/relationships/image" Target="../media/image21.jpeg" /><Relationship Id="rId4" Type="http://schemas.openxmlformats.org/officeDocument/2006/relationships/image" Target="../media/image15.png" /><Relationship Id="rId9" Type="http://schemas.openxmlformats.org/officeDocument/2006/relationships/image" Target="../media/image20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5" Type="http://schemas.openxmlformats.org/officeDocument/2006/relationships/chart" Target="../charts/chart1.xml" /><Relationship Id="rId4" Type="http://schemas.openxmlformats.org/officeDocument/2006/relationships/image" Target="../media/image32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 /><Relationship Id="rId3" Type="http://schemas.openxmlformats.org/officeDocument/2006/relationships/image" Target="../media/image16.png" /><Relationship Id="rId7" Type="http://schemas.openxmlformats.org/officeDocument/2006/relationships/image" Target="../media/image44.jp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3.jpeg" /><Relationship Id="rId5" Type="http://schemas.openxmlformats.org/officeDocument/2006/relationships/image" Target="../media/image42.jpeg" /><Relationship Id="rId10" Type="http://schemas.openxmlformats.org/officeDocument/2006/relationships/image" Target="../media/image47.jpeg" /><Relationship Id="rId4" Type="http://schemas.openxmlformats.org/officeDocument/2006/relationships/image" Target="../media/image32.png" /><Relationship Id="rId9" Type="http://schemas.openxmlformats.org/officeDocument/2006/relationships/image" Target="../media/image46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2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2.png" /><Relationship Id="rId4" Type="http://schemas.openxmlformats.org/officeDocument/2006/relationships/chart" Target="../charts/char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2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7" Type="http://schemas.openxmlformats.org/officeDocument/2006/relationships/image" Target="../media/image49.jpe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8.jpeg" /><Relationship Id="rId5" Type="http://schemas.openxmlformats.org/officeDocument/2006/relationships/image" Target="../media/image22.jpeg" /><Relationship Id="rId4" Type="http://schemas.openxmlformats.org/officeDocument/2006/relationships/image" Target="../media/image32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 /><Relationship Id="rId3" Type="http://schemas.openxmlformats.org/officeDocument/2006/relationships/image" Target="../media/image50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52.png" /><Relationship Id="rId4" Type="http://schemas.openxmlformats.org/officeDocument/2006/relationships/image" Target="../media/image51.png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 /><Relationship Id="rId13" Type="http://schemas.openxmlformats.org/officeDocument/2006/relationships/image" Target="../media/image58.png" /><Relationship Id="rId18" Type="http://schemas.openxmlformats.org/officeDocument/2006/relationships/oleObject" Target="../embeddings/oleObject4.bin" /><Relationship Id="rId3" Type="http://schemas.openxmlformats.org/officeDocument/2006/relationships/notesSlide" Target="../notesSlides/notesSlide3.xml" /><Relationship Id="rId21" Type="http://schemas.openxmlformats.org/officeDocument/2006/relationships/image" Target="../media/image57.emf" /><Relationship Id="rId7" Type="http://schemas.openxmlformats.org/officeDocument/2006/relationships/oleObject" Target="../embeddings/oleObject1.bin" /><Relationship Id="rId12" Type="http://schemas.openxmlformats.org/officeDocument/2006/relationships/image" Target="../media/image55.emf" /><Relationship Id="rId17" Type="http://schemas.openxmlformats.org/officeDocument/2006/relationships/image" Target="../media/image62.png" /><Relationship Id="rId2" Type="http://schemas.openxmlformats.org/officeDocument/2006/relationships/slideLayout" Target="../slideLayouts/slideLayout7.xml" /><Relationship Id="rId16" Type="http://schemas.openxmlformats.org/officeDocument/2006/relationships/image" Target="../media/image61.png" /><Relationship Id="rId20" Type="http://schemas.openxmlformats.org/officeDocument/2006/relationships/oleObject" Target="../embeddings/oleObject5.bin" /><Relationship Id="rId1" Type="http://schemas.openxmlformats.org/officeDocument/2006/relationships/vmlDrawing" Target="../drawings/vmlDrawing1.vml" /><Relationship Id="rId6" Type="http://schemas.openxmlformats.org/officeDocument/2006/relationships/image" Target="../media/image16.png" /><Relationship Id="rId11" Type="http://schemas.openxmlformats.org/officeDocument/2006/relationships/oleObject" Target="../embeddings/oleObject3.bin" /><Relationship Id="rId24" Type="http://schemas.openxmlformats.org/officeDocument/2006/relationships/image" Target="../media/image64.jpg" /><Relationship Id="rId5" Type="http://schemas.openxmlformats.org/officeDocument/2006/relationships/image" Target="../media/image15.png" /><Relationship Id="rId15" Type="http://schemas.openxmlformats.org/officeDocument/2006/relationships/image" Target="../media/image60.png" /><Relationship Id="rId23" Type="http://schemas.openxmlformats.org/officeDocument/2006/relationships/image" Target="../media/image63.jpg" /><Relationship Id="rId10" Type="http://schemas.openxmlformats.org/officeDocument/2006/relationships/image" Target="../media/image54.emf" /><Relationship Id="rId19" Type="http://schemas.openxmlformats.org/officeDocument/2006/relationships/image" Target="../media/image56.emf" /><Relationship Id="rId4" Type="http://schemas.openxmlformats.org/officeDocument/2006/relationships/image" Target="../media/image50.png" /><Relationship Id="rId9" Type="http://schemas.openxmlformats.org/officeDocument/2006/relationships/oleObject" Target="../embeddings/oleObject2.bin" /><Relationship Id="rId14" Type="http://schemas.openxmlformats.org/officeDocument/2006/relationships/image" Target="../media/image59.png" /><Relationship Id="rId22" Type="http://schemas.openxmlformats.org/officeDocument/2006/relationships/image" Target="../media/image32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7" Type="http://schemas.openxmlformats.org/officeDocument/2006/relationships/image" Target="../media/image68.jpeg" /><Relationship Id="rId2" Type="http://schemas.openxmlformats.org/officeDocument/2006/relationships/image" Target="../media/image65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7.png" /><Relationship Id="rId5" Type="http://schemas.openxmlformats.org/officeDocument/2006/relationships/image" Target="../media/image66.png" /><Relationship Id="rId4" Type="http://schemas.openxmlformats.org/officeDocument/2006/relationships/image" Target="../media/image16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7" Type="http://schemas.openxmlformats.org/officeDocument/2006/relationships/image" Target="../media/image71.jpe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0.PNG" /><Relationship Id="rId5" Type="http://schemas.openxmlformats.org/officeDocument/2006/relationships/image" Target="../media/image69.PNG" /><Relationship Id="rId4" Type="http://schemas.openxmlformats.org/officeDocument/2006/relationships/image" Target="../media/image66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 /><Relationship Id="rId13" Type="http://schemas.openxmlformats.org/officeDocument/2006/relationships/image" Target="../media/image32.png" /><Relationship Id="rId3" Type="http://schemas.openxmlformats.org/officeDocument/2006/relationships/image" Target="../media/image24.svg" /><Relationship Id="rId7" Type="http://schemas.openxmlformats.org/officeDocument/2006/relationships/image" Target="../media/image28.png" /><Relationship Id="rId12" Type="http://schemas.openxmlformats.org/officeDocument/2006/relationships/image" Target="../media/image16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7.svg" /><Relationship Id="rId11" Type="http://schemas.openxmlformats.org/officeDocument/2006/relationships/image" Target="../media/image15.png" /><Relationship Id="rId5" Type="http://schemas.openxmlformats.org/officeDocument/2006/relationships/image" Target="../media/image26.svg" /><Relationship Id="rId10" Type="http://schemas.openxmlformats.org/officeDocument/2006/relationships/image" Target="../media/image31.svg" /><Relationship Id="rId4" Type="http://schemas.openxmlformats.org/officeDocument/2006/relationships/image" Target="../media/image25.png" /><Relationship Id="rId9" Type="http://schemas.openxmlformats.org/officeDocument/2006/relationships/image" Target="../media/image30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 /><Relationship Id="rId7" Type="http://schemas.openxmlformats.org/officeDocument/2006/relationships/image" Target="../media/image32.png" /><Relationship Id="rId2" Type="http://schemas.openxmlformats.org/officeDocument/2006/relationships/image" Target="../media/image72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74.jpeg" 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 /><Relationship Id="rId3" Type="http://schemas.openxmlformats.org/officeDocument/2006/relationships/image" Target="../media/image16.png" /><Relationship Id="rId7" Type="http://schemas.openxmlformats.org/officeDocument/2006/relationships/image" Target="../media/image77.jpeg" /><Relationship Id="rId12" Type="http://schemas.openxmlformats.org/officeDocument/2006/relationships/image" Target="../media/image82.jpe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6.jpeg" /><Relationship Id="rId11" Type="http://schemas.openxmlformats.org/officeDocument/2006/relationships/image" Target="../media/image81.jpeg" /><Relationship Id="rId5" Type="http://schemas.openxmlformats.org/officeDocument/2006/relationships/image" Target="../media/image75.jpeg" /><Relationship Id="rId10" Type="http://schemas.openxmlformats.org/officeDocument/2006/relationships/image" Target="../media/image80.jpeg" /><Relationship Id="rId4" Type="http://schemas.openxmlformats.org/officeDocument/2006/relationships/image" Target="../media/image32.png" /><Relationship Id="rId9" Type="http://schemas.openxmlformats.org/officeDocument/2006/relationships/image" Target="../media/image79.jpeg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 /><Relationship Id="rId3" Type="http://schemas.openxmlformats.org/officeDocument/2006/relationships/image" Target="../media/image84.png" /><Relationship Id="rId7" Type="http://schemas.openxmlformats.org/officeDocument/2006/relationships/image" Target="../media/image88.png" /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87.png" /><Relationship Id="rId5" Type="http://schemas.openxmlformats.org/officeDocument/2006/relationships/image" Target="../media/image86.png" /><Relationship Id="rId4" Type="http://schemas.openxmlformats.org/officeDocument/2006/relationships/image" Target="../media/image85.png" /><Relationship Id="rId9" Type="http://schemas.openxmlformats.org/officeDocument/2006/relationships/image" Target="../media/image90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7" Type="http://schemas.openxmlformats.org/officeDocument/2006/relationships/image" Target="../media/image37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microsoft.com/office/2007/relationships/hdphoto" Target="../media/hdphoto1.wdp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 /><Relationship Id="rId3" Type="http://schemas.openxmlformats.org/officeDocument/2006/relationships/image" Target="../media/image39.svg" /><Relationship Id="rId7" Type="http://schemas.openxmlformats.org/officeDocument/2006/relationships/image" Target="../media/image16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image" Target="../media/image41.svg" /><Relationship Id="rId4" Type="http://schemas.openxmlformats.org/officeDocument/2006/relationships/image" Target="../media/image40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3EE6A7-7424-F1CF-9446-9F6ED7BE6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635" y="-1329"/>
            <a:ext cx="4218344" cy="421834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614243" y="3732721"/>
            <a:ext cx="5534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PENGELOLAAN </a:t>
            </a:r>
          </a:p>
          <a:p>
            <a:pPr algn="ctr"/>
            <a:r>
              <a:rPr lang="en-US" sz="4800" b="1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PERPARKIRAN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61389" y="6519447"/>
            <a:ext cx="3026320" cy="3385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Senin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, 9 </a:t>
            </a:r>
            <a:r>
              <a:rPr lang="en-US" sz="1600" b="1" dirty="0" err="1">
                <a:solidFill>
                  <a:schemeClr val="bg1"/>
                </a:solidFill>
                <a:latin typeface="Century Gothic" pitchFamily="34" charset="0"/>
              </a:rPr>
              <a:t>Januari</a:t>
            </a:r>
            <a:r>
              <a:rPr lang="en-US" sz="1600" b="1" dirty="0">
                <a:solidFill>
                  <a:schemeClr val="bg1"/>
                </a:solidFill>
                <a:latin typeface="Century Gothic" pitchFamily="34" charset="0"/>
              </a:rPr>
              <a:t> 2023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AA56F0-BB4A-45D3-B23C-CF74A5179C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48" y="203523"/>
            <a:ext cx="646168" cy="7518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0D2349-A40F-463C-A699-1CB8C79830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5" y="243448"/>
            <a:ext cx="583149" cy="6584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6607A7-2F69-4095-9AA0-C7F11C87F5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3" b="31073"/>
          <a:stretch/>
        </p:blipFill>
        <p:spPr>
          <a:xfrm>
            <a:off x="10965377" y="6011413"/>
            <a:ext cx="1177067" cy="468517"/>
          </a:xfrm>
          <a:prstGeom prst="rect">
            <a:avLst/>
          </a:prstGeom>
        </p:spPr>
      </p:pic>
      <p:sp>
        <p:nvSpPr>
          <p:cNvPr id="3" name="object 19">
            <a:extLst>
              <a:ext uri="{FF2B5EF4-FFF2-40B4-BE49-F238E27FC236}">
                <a16:creationId xmlns:a16="http://schemas.microsoft.com/office/drawing/2014/main" id="{5842A17E-0B92-055A-7877-F218067DDA33}"/>
              </a:ext>
            </a:extLst>
          </p:cNvPr>
          <p:cNvSpPr/>
          <p:nvPr/>
        </p:nvSpPr>
        <p:spPr>
          <a:xfrm>
            <a:off x="1647288" y="966352"/>
            <a:ext cx="3104148" cy="3795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77596">
              <a:defRPr/>
            </a:pPr>
            <a:endParaRPr sz="1125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06C843-EFD8-2D20-0C0F-C5A8286F1D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2" y="1610907"/>
            <a:ext cx="2989772" cy="199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1EC453-7FC2-F42F-4E23-256BD6C54CEE}"/>
              </a:ext>
            </a:extLst>
          </p:cNvPr>
          <p:cNvSpPr txBox="1"/>
          <p:nvPr/>
        </p:nvSpPr>
        <p:spPr>
          <a:xfrm>
            <a:off x="888954" y="271806"/>
            <a:ext cx="4412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 </a:t>
            </a:r>
            <a:r>
              <a:rPr lang="en-US" sz="1600" b="1" dirty="0" err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Pengelola</a:t>
            </a:r>
            <a:r>
              <a:rPr lang="en-US" sz="1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Perparkiran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Dinas </a:t>
            </a:r>
            <a:r>
              <a:rPr lang="en-US" sz="1600" b="1" dirty="0" err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Perhubungan</a:t>
            </a:r>
            <a:r>
              <a:rPr lang="en-US" sz="1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Provinsi</a:t>
            </a:r>
            <a:r>
              <a:rPr lang="en-US" sz="1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DKI Jakarta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9D8242-AA34-B018-1E99-D7B29E35EF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" b="3995"/>
          <a:stretch/>
        </p:blipFill>
        <p:spPr>
          <a:xfrm>
            <a:off x="244954" y="3728135"/>
            <a:ext cx="2989773" cy="1830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F51929-61CE-7B67-AC7A-73B28E3F2E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20" y="1625179"/>
            <a:ext cx="2989771" cy="19931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38C33C-DCE2-F328-9EA0-0FFBE683E2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" r="3758"/>
          <a:stretch/>
        </p:blipFill>
        <p:spPr>
          <a:xfrm>
            <a:off x="3303620" y="3728135"/>
            <a:ext cx="2989771" cy="1830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C3ACD-7081-A042-ACB8-C761E425CBC8}"/>
              </a:ext>
            </a:extLst>
          </p:cNvPr>
          <p:cNvSpPr txBox="1"/>
          <p:nvPr/>
        </p:nvSpPr>
        <p:spPr>
          <a:xfrm>
            <a:off x="6857853" y="5160306"/>
            <a:ext cx="508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DI PROVINSI DKI JAKARTA</a:t>
            </a:r>
          </a:p>
        </p:txBody>
      </p:sp>
    </p:spTree>
    <p:extLst>
      <p:ext uri="{BB962C8B-B14F-4D97-AF65-F5344CB8AC3E}">
        <p14:creationId xmlns:p14="http://schemas.microsoft.com/office/powerpoint/2010/main" val="149111030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DDBA49B-AB44-4298-B008-946BE22C4C42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668C5BE-9BBE-4A1C-991D-56A596328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E7236A3-1B6F-4FEA-BE93-BA9B0C85D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12D91F9-6596-435D-8247-BE65D3D9E0D5}"/>
              </a:ext>
            </a:extLst>
          </p:cNvPr>
          <p:cNvSpPr txBox="1">
            <a:spLocks/>
          </p:cNvSpPr>
          <p:nvPr/>
        </p:nvSpPr>
        <p:spPr>
          <a:xfrm>
            <a:off x="2932981" y="28032"/>
            <a:ext cx="5843830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24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PARKIR OFFSTREET</a:t>
            </a:r>
            <a:endParaRPr lang="en-US" sz="2400" b="1" spc="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18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en-US" sz="18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Diluar</a:t>
            </a:r>
            <a:r>
              <a:rPr lang="en-US" sz="18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Ruang Milik Jalan)</a:t>
            </a:r>
            <a:endParaRPr lang="en-US" sz="1600" b="1" spc="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5F61A-A228-4A0B-8B30-7B4699818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D85B9B-DA97-4D6F-AB07-A9E704FA8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842175"/>
              </p:ext>
            </p:extLst>
          </p:nvPr>
        </p:nvGraphicFramePr>
        <p:xfrm>
          <a:off x="169742" y="987955"/>
          <a:ext cx="7862738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0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9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Pengelolaan</a:t>
                      </a:r>
                      <a:r>
                        <a:rPr lang="en-US" dirty="0"/>
                        <a:t> Perparkiran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Mekanisme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Lokasi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Keterangan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Pemerintah</a:t>
                      </a:r>
                      <a:r>
                        <a:rPr lang="en-US" dirty="0"/>
                        <a:t> Daerah</a:t>
                      </a:r>
                    </a:p>
                    <a:p>
                      <a:pPr algn="l"/>
                      <a:r>
                        <a:rPr lang="en-US" dirty="0"/>
                        <a:t>(UP. </a:t>
                      </a:r>
                      <a:r>
                        <a:rPr lang="en-US" baseline="0" dirty="0"/>
                        <a:t>Perparkiran)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Swakelola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79 Lokasi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PKS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Pihak</a:t>
                      </a:r>
                      <a:r>
                        <a:rPr lang="en-US" baseline="0" dirty="0"/>
                        <a:t> Ke-3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39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Swasta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Izin</a:t>
                      </a:r>
                      <a:r>
                        <a:rPr lang="en-US" dirty="0"/>
                        <a:t> Dinas </a:t>
                      </a:r>
                      <a:r>
                        <a:rPr lang="en-US" dirty="0" err="1"/>
                        <a:t>Penanaman</a:t>
                      </a:r>
                      <a:r>
                        <a:rPr lang="en-US" dirty="0"/>
                        <a:t> Modal </a:t>
                      </a:r>
                      <a:r>
                        <a:rPr lang="en-US" dirty="0" err="1"/>
                        <a:t>Pelayanan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Terpadu</a:t>
                      </a:r>
                      <a:r>
                        <a:rPr lang="en-US" dirty="0"/>
                        <a:t> Satu </a:t>
                      </a:r>
                      <a:r>
                        <a:rPr lang="en-US" dirty="0" err="1"/>
                        <a:t>Pintu</a:t>
                      </a:r>
                      <a:r>
                        <a:rPr lang="en-US" dirty="0"/>
                        <a:t> (DPMPTSP)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Memungut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memungut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AA31BD-CA29-4678-9968-CEA861C8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41" y="4622197"/>
            <a:ext cx="7862739" cy="1885788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kontribusi</a:t>
            </a:r>
            <a:r>
              <a:rPr lang="en-US" sz="2000" dirty="0"/>
              <a:t> </a:t>
            </a:r>
            <a:r>
              <a:rPr lang="en-US" sz="2000" dirty="0" err="1"/>
              <a:t>pajak</a:t>
            </a:r>
            <a:r>
              <a:rPr lang="en-US" sz="2000" dirty="0"/>
              <a:t> </a:t>
            </a:r>
            <a:r>
              <a:rPr lang="en-US" sz="2000" dirty="0" err="1"/>
              <a:t>parkir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PendapatanAsli</a:t>
            </a:r>
            <a:r>
              <a:rPr lang="en-US" sz="2000" dirty="0"/>
              <a:t> Daerah (PAD)</a:t>
            </a:r>
          </a:p>
          <a:p>
            <a:pPr>
              <a:buFontTx/>
              <a:buChar char="-"/>
            </a:pP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konteks</a:t>
            </a:r>
            <a:r>
              <a:rPr lang="en-US" sz="2000" dirty="0"/>
              <a:t> </a:t>
            </a:r>
            <a:r>
              <a:rPr lang="en-US" sz="2000" dirty="0" err="1"/>
              <a:t>transportasi</a:t>
            </a:r>
            <a:r>
              <a:rPr lang="en-US" sz="2000" dirty="0"/>
              <a:t> </a:t>
            </a:r>
            <a:r>
              <a:rPr lang="en-US" sz="2000" dirty="0" err="1"/>
              <a:t>penataan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</a:t>
            </a:r>
            <a:r>
              <a:rPr lang="en-US" sz="2000" dirty="0" err="1"/>
              <a:t>parkir</a:t>
            </a:r>
            <a:r>
              <a:rPr lang="en-US" sz="2000" dirty="0"/>
              <a:t> off street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didorong</a:t>
            </a:r>
            <a:r>
              <a:rPr lang="en-US" sz="2000" dirty="0"/>
              <a:t>:</a:t>
            </a:r>
          </a:p>
          <a:p>
            <a:pPr marL="514350" indent="-249238">
              <a:buFont typeface="+mj-lt"/>
              <a:buAutoNum type="alphaLcPeriod"/>
            </a:pPr>
            <a:r>
              <a:rPr lang="en-US" sz="2000" dirty="0" err="1"/>
              <a:t>Perizinan</a:t>
            </a:r>
            <a:r>
              <a:rPr lang="en-US" sz="2000" dirty="0"/>
              <a:t> (</a:t>
            </a:r>
            <a:r>
              <a:rPr lang="en-US" sz="2000" dirty="0" err="1"/>
              <a:t>andalalin</a:t>
            </a:r>
            <a:r>
              <a:rPr lang="en-US" sz="2000" dirty="0"/>
              <a:t>)</a:t>
            </a:r>
          </a:p>
          <a:p>
            <a:pPr marL="514350" indent="-249238">
              <a:buFont typeface="+mj-lt"/>
              <a:buAutoNum type="alphaLcPeriod"/>
            </a:pPr>
            <a:r>
              <a:rPr lang="en-US" sz="2000" dirty="0" err="1"/>
              <a:t>Operasional</a:t>
            </a:r>
            <a:endParaRPr lang="en-US" sz="2000" dirty="0"/>
          </a:p>
          <a:p>
            <a:pPr marL="514350" indent="-249238">
              <a:buFont typeface="+mj-lt"/>
              <a:buAutoNum type="alphaLcPeriod"/>
            </a:pPr>
            <a:r>
              <a:rPr lang="en-US" sz="2000" dirty="0"/>
              <a:t>Tarif </a:t>
            </a:r>
            <a:r>
              <a:rPr lang="en-US" sz="2000" dirty="0" err="1"/>
              <a:t>parkir</a:t>
            </a:r>
            <a:endParaRPr lang="en-US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1345F54-BD51-4C2B-B49C-DB61BD677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464424"/>
              </p:ext>
            </p:extLst>
          </p:nvPr>
        </p:nvGraphicFramePr>
        <p:xfrm>
          <a:off x="7151468" y="1117994"/>
          <a:ext cx="5951020" cy="5151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B75152-A848-48D6-B707-458B35206C6D}"/>
              </a:ext>
            </a:extLst>
          </p:cNvPr>
          <p:cNvSpPr txBox="1">
            <a:spLocks/>
          </p:cNvSpPr>
          <p:nvPr/>
        </p:nvSpPr>
        <p:spPr>
          <a:xfrm>
            <a:off x="169741" y="3845675"/>
            <a:ext cx="7538298" cy="76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Peranan</a:t>
            </a:r>
            <a:r>
              <a:rPr lang="en-US" sz="32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Optimalisasi</a:t>
            </a:r>
            <a:r>
              <a:rPr lang="en-US" sz="32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Layanan</a:t>
            </a:r>
            <a:r>
              <a:rPr lang="en-US" sz="32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Parkir </a:t>
            </a:r>
            <a:endParaRPr lang="en-ID" sz="32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7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DDBA49B-AB44-4298-B008-946BE22C4C42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668C5BE-9BBE-4A1C-991D-56A596328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E7236A3-1B6F-4FEA-BE93-BA9B0C85D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5F61A-A228-4A0B-8B30-7B4699818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95CD2CC-AD09-C80E-C7BA-BD3BA349D8D8}"/>
              </a:ext>
            </a:extLst>
          </p:cNvPr>
          <p:cNvSpPr txBox="1">
            <a:spLocks/>
          </p:cNvSpPr>
          <p:nvPr/>
        </p:nvSpPr>
        <p:spPr>
          <a:xfrm>
            <a:off x="7722935" y="809671"/>
            <a:ext cx="2686073" cy="4697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24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id-ID" sz="24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&amp; FAKTA</a:t>
            </a:r>
            <a:endParaRPr lang="en-US" sz="16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7574E10E-55E0-7323-8C66-03AA79C17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42500"/>
              </p:ext>
            </p:extLst>
          </p:nvPr>
        </p:nvGraphicFramePr>
        <p:xfrm>
          <a:off x="6179653" y="1324110"/>
          <a:ext cx="5772638" cy="223456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5201">
                  <a:extLst>
                    <a:ext uri="{9D8B030D-6E8A-4147-A177-3AD203B41FA5}">
                      <a16:colId xmlns:a16="http://schemas.microsoft.com/office/drawing/2014/main" val="417414915"/>
                    </a:ext>
                  </a:extLst>
                </a:gridCol>
                <a:gridCol w="1850568">
                  <a:extLst>
                    <a:ext uri="{9D8B030D-6E8A-4147-A177-3AD203B41FA5}">
                      <a16:colId xmlns:a16="http://schemas.microsoft.com/office/drawing/2014/main" val="2412128599"/>
                    </a:ext>
                  </a:extLst>
                </a:gridCol>
                <a:gridCol w="1356084">
                  <a:extLst>
                    <a:ext uri="{9D8B030D-6E8A-4147-A177-3AD203B41FA5}">
                      <a16:colId xmlns:a16="http://schemas.microsoft.com/office/drawing/2014/main" val="2211659979"/>
                    </a:ext>
                  </a:extLst>
                </a:gridCol>
                <a:gridCol w="1640785">
                  <a:extLst>
                    <a:ext uri="{9D8B030D-6E8A-4147-A177-3AD203B41FA5}">
                      <a16:colId xmlns:a16="http://schemas.microsoft.com/office/drawing/2014/main" val="647343535"/>
                    </a:ext>
                  </a:extLst>
                </a:gridCol>
              </a:tblGrid>
              <a:tr h="514749">
                <a:tc gridSpan="4">
                  <a:txBody>
                    <a:bodyPr/>
                    <a:lstStyle/>
                    <a:p>
                      <a:pPr algn="ctr"/>
                      <a:r>
                        <a:rPr lang="id-ID" dirty="0"/>
                        <a:t>DATA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173885"/>
                  </a:ext>
                </a:extLst>
              </a:tr>
              <a:tr h="514749">
                <a:tc rowSpan="3">
                  <a:txBody>
                    <a:bodyPr/>
                    <a:lstStyle/>
                    <a:p>
                      <a:r>
                        <a:rPr lang="id-ID" sz="1400" dirty="0"/>
                        <a:t>Parkir </a:t>
                      </a:r>
                      <a:r>
                        <a:rPr lang="id-ID" sz="1400" dirty="0" err="1"/>
                        <a:t>Onstreet</a:t>
                      </a:r>
                      <a:r>
                        <a:rPr lang="id-ID" sz="1400" dirty="0"/>
                        <a:t> DKI Jakarta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err="1"/>
                        <a:t>Onstreet</a:t>
                      </a:r>
                      <a:r>
                        <a:rPr lang="id-ID" sz="1400" dirty="0"/>
                        <a:t> Murni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400" dirty="0"/>
                        <a:t>414 Ruas Jalan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id-ID" sz="1400" dirty="0"/>
                        <a:t>Lokasi </a:t>
                      </a:r>
                      <a:r>
                        <a:rPr lang="en-US" sz="1400" dirty="0"/>
                        <a:t>P</a:t>
                      </a:r>
                      <a:r>
                        <a:rPr lang="id-ID" sz="1400" dirty="0" err="1"/>
                        <a:t>erbolehan</a:t>
                      </a:r>
                      <a:r>
                        <a:rPr lang="id-ID" sz="1400" dirty="0"/>
                        <a:t> </a:t>
                      </a:r>
                      <a:r>
                        <a:rPr lang="en-US" sz="1400" dirty="0"/>
                        <a:t>P</a:t>
                      </a:r>
                      <a:r>
                        <a:rPr lang="id-ID" sz="1400" dirty="0" err="1"/>
                        <a:t>arkir</a:t>
                      </a:r>
                      <a:r>
                        <a:rPr lang="id-ID" sz="1400" dirty="0"/>
                        <a:t> (</a:t>
                      </a:r>
                      <a:r>
                        <a:rPr lang="id-ID" sz="1400" dirty="0" err="1"/>
                        <a:t>Pergub</a:t>
                      </a:r>
                      <a:r>
                        <a:rPr lang="id-ID" sz="1400" dirty="0"/>
                        <a:t> 188 Tahun 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518638"/>
                  </a:ext>
                </a:extLst>
              </a:tr>
              <a:tr h="690314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err="1"/>
                        <a:t>Onstreet</a:t>
                      </a:r>
                      <a:r>
                        <a:rPr lang="id-ID" sz="1400" dirty="0"/>
                        <a:t> (lingkungan Parkir)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400" dirty="0"/>
                        <a:t>27 Ruas Jalan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87665"/>
                  </a:ext>
                </a:extLst>
              </a:tr>
              <a:tr h="514749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/>
                        <a:t>441 Ruas Jalan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475507"/>
                  </a:ext>
                </a:extLst>
              </a:tr>
            </a:tbl>
          </a:graphicData>
        </a:graphic>
      </p:graphicFrame>
      <p:graphicFrame>
        <p:nvGraphicFramePr>
          <p:cNvPr id="18" name="Tabel 2">
            <a:extLst>
              <a:ext uri="{FF2B5EF4-FFF2-40B4-BE49-F238E27FC236}">
                <a16:creationId xmlns:a16="http://schemas.microsoft.com/office/drawing/2014/main" id="{3350325C-0631-CC49-F740-DA0A6D09F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75501"/>
              </p:ext>
            </p:extLst>
          </p:nvPr>
        </p:nvGraphicFramePr>
        <p:xfrm>
          <a:off x="6179653" y="3673351"/>
          <a:ext cx="5772639" cy="2412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120">
                  <a:extLst>
                    <a:ext uri="{9D8B030D-6E8A-4147-A177-3AD203B41FA5}">
                      <a16:colId xmlns:a16="http://schemas.microsoft.com/office/drawing/2014/main" val="417414915"/>
                    </a:ext>
                  </a:extLst>
                </a:gridCol>
                <a:gridCol w="1877919">
                  <a:extLst>
                    <a:ext uri="{9D8B030D-6E8A-4147-A177-3AD203B41FA5}">
                      <a16:colId xmlns:a16="http://schemas.microsoft.com/office/drawing/2014/main" val="2412128599"/>
                    </a:ext>
                  </a:extLst>
                </a:gridCol>
                <a:gridCol w="1337078">
                  <a:extLst>
                    <a:ext uri="{9D8B030D-6E8A-4147-A177-3AD203B41FA5}">
                      <a16:colId xmlns:a16="http://schemas.microsoft.com/office/drawing/2014/main" val="2211659979"/>
                    </a:ext>
                  </a:extLst>
                </a:gridCol>
                <a:gridCol w="1622522">
                  <a:extLst>
                    <a:ext uri="{9D8B030D-6E8A-4147-A177-3AD203B41FA5}">
                      <a16:colId xmlns:a16="http://schemas.microsoft.com/office/drawing/2014/main" val="647343535"/>
                    </a:ext>
                  </a:extLst>
                </a:gridCol>
              </a:tblGrid>
              <a:tr h="527078">
                <a:tc gridSpan="4">
                  <a:txBody>
                    <a:bodyPr/>
                    <a:lstStyle/>
                    <a:p>
                      <a:pPr algn="ctr"/>
                      <a:r>
                        <a:rPr lang="id-ID" dirty="0"/>
                        <a:t>FAKTA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173885"/>
                  </a:ext>
                </a:extLst>
              </a:tr>
              <a:tr h="336970">
                <a:tc rowSpan="3">
                  <a:txBody>
                    <a:bodyPr/>
                    <a:lstStyle/>
                    <a:p>
                      <a:r>
                        <a:rPr lang="id-ID" sz="1400" dirty="0"/>
                        <a:t>Operasional Parkir </a:t>
                      </a:r>
                      <a:r>
                        <a:rPr lang="id-ID" sz="1400" dirty="0" err="1"/>
                        <a:t>Onstreet</a:t>
                      </a:r>
                      <a:r>
                        <a:rPr lang="id-ID" sz="1400" dirty="0"/>
                        <a:t> DKI Jakarta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err="1"/>
                        <a:t>Onstreet</a:t>
                      </a:r>
                      <a:r>
                        <a:rPr lang="id-ID" sz="1400" dirty="0"/>
                        <a:t> (Mesin TPE)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400" dirty="0"/>
                        <a:t>34 Ruas Jalan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/>
                        <a:t>Tahun 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518638"/>
                  </a:ext>
                </a:extLst>
              </a:tr>
              <a:tr h="572849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err="1"/>
                        <a:t>Onstreet</a:t>
                      </a:r>
                      <a:r>
                        <a:rPr lang="id-ID" sz="1400" dirty="0"/>
                        <a:t> (</a:t>
                      </a:r>
                      <a:r>
                        <a:rPr lang="id-ID" sz="1400" dirty="0" err="1"/>
                        <a:t>Apilikasi</a:t>
                      </a:r>
                      <a:r>
                        <a:rPr lang="id-ID" sz="1400" dirty="0"/>
                        <a:t> Parkir)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400" dirty="0"/>
                        <a:t>5 Ruas Jalan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/>
                        <a:t>Tahun 2020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87665"/>
                  </a:ext>
                </a:extLst>
              </a:tr>
              <a:tr h="572849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err="1"/>
                        <a:t>Onstreet</a:t>
                      </a:r>
                      <a:r>
                        <a:rPr lang="id-ID" sz="1400" dirty="0"/>
                        <a:t> (Manual/Karcis Parkir)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400" dirty="0"/>
                        <a:t>272 Ruas Jalan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d-ID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475507"/>
                  </a:ext>
                </a:extLst>
              </a:tr>
              <a:tr h="402998">
                <a:tc>
                  <a:txBody>
                    <a:bodyPr/>
                    <a:lstStyle/>
                    <a:p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="1" dirty="0"/>
                        <a:t>311 Ruas Jalan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d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0504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20D8386-E03D-B178-9702-5F6FE7DEDED1}"/>
              </a:ext>
            </a:extLst>
          </p:cNvPr>
          <p:cNvSpPr txBox="1">
            <a:spLocks/>
          </p:cNvSpPr>
          <p:nvPr/>
        </p:nvSpPr>
        <p:spPr>
          <a:xfrm>
            <a:off x="2932981" y="28032"/>
            <a:ext cx="5843830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24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PARKIR O</a:t>
            </a:r>
            <a:r>
              <a:rPr lang="en-US" sz="24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 </a:t>
            </a:r>
            <a:r>
              <a:rPr lang="id-ID" sz="24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STREET</a:t>
            </a:r>
            <a:endParaRPr lang="en-US" sz="2400" b="1" spc="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18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en-US" sz="18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DiRuang</a:t>
            </a:r>
            <a:r>
              <a:rPr lang="en-US" sz="18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Milik Jalan)</a:t>
            </a:r>
            <a:endParaRPr lang="en-US" sz="1600" b="1" spc="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E2C1AB-C5B6-0B26-95C5-EE39FFEFA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23" y="1214743"/>
            <a:ext cx="1810655" cy="1504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7F441-0E3A-50AC-AF7D-1B994645E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23" y="2919693"/>
            <a:ext cx="1810655" cy="1443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7A390-C57E-321A-EEFF-11A4E36031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8" y="1219634"/>
            <a:ext cx="3798409" cy="1443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A47D1-AB23-202E-643E-DFD2A145BE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09" y="2761898"/>
            <a:ext cx="3792402" cy="1330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C40C3-F143-B462-1D81-85959A2A5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2" y="4200610"/>
            <a:ext cx="3798409" cy="134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2041B3B-6901-12D3-E7A1-7D39979CC0F1}"/>
              </a:ext>
            </a:extLst>
          </p:cNvPr>
          <p:cNvSpPr txBox="1">
            <a:spLocks/>
          </p:cNvSpPr>
          <p:nvPr/>
        </p:nvSpPr>
        <p:spPr>
          <a:xfrm>
            <a:off x="284119" y="5656711"/>
            <a:ext cx="3730740" cy="11732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err="1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Karcis</a:t>
            </a:r>
            <a:r>
              <a:rPr lang="en-US" sz="1800" b="1" dirty="0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800" b="1" dirty="0" err="1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Konvensional</a:t>
            </a:r>
            <a:r>
              <a:rPr lang="en-US" sz="1800" b="1" dirty="0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/ Manual</a:t>
            </a:r>
          </a:p>
          <a:p>
            <a:pPr algn="ctr"/>
            <a:r>
              <a:rPr lang="en-US" sz="1800" b="1" dirty="0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Parkir </a:t>
            </a:r>
            <a:r>
              <a:rPr lang="en-US" sz="1800" b="1" dirty="0" err="1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Tepi</a:t>
            </a:r>
            <a:r>
              <a:rPr lang="en-US" sz="1800" b="1" dirty="0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Jalan</a:t>
            </a:r>
          </a:p>
          <a:p>
            <a:pPr algn="ctr"/>
            <a:r>
              <a:rPr lang="en-US" sz="1800" b="1" dirty="0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</a:t>
            </a:r>
            <a:r>
              <a:rPr lang="en-US" sz="1800" b="1" dirty="0" err="1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onstreet</a:t>
            </a:r>
            <a:r>
              <a:rPr lang="en-US" sz="1800" b="1" dirty="0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parking)</a:t>
            </a:r>
          </a:p>
          <a:p>
            <a:pPr algn="ctr"/>
            <a:r>
              <a:rPr lang="en-US" sz="1800" b="1" dirty="0">
                <a:solidFill>
                  <a:srgbClr val="3333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UP. Perparkiran</a:t>
            </a:r>
            <a:endParaRPr lang="en-US" sz="1200" b="1" dirty="0">
              <a:solidFill>
                <a:srgbClr val="3333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6" name="Picture 5" descr="D:\jpe10.jpg">
            <a:extLst>
              <a:ext uri="{FF2B5EF4-FFF2-40B4-BE49-F238E27FC236}">
                <a16:creationId xmlns:a16="http://schemas.microsoft.com/office/drawing/2014/main" id="{D4F613E1-67B7-875C-82B1-DFB526122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4201694" y="4581268"/>
            <a:ext cx="1810654" cy="1504827"/>
          </a:xfrm>
          <a:prstGeom prst="rect">
            <a:avLst/>
          </a:prstGeom>
          <a:noFill/>
          <a:ln w="127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12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8D93C0-0910-43AE-B046-06D5E8052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355674"/>
              </p:ext>
            </p:extLst>
          </p:nvPr>
        </p:nvGraphicFramePr>
        <p:xfrm>
          <a:off x="188641" y="786052"/>
          <a:ext cx="5931089" cy="6024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4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8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4510">
                <a:tc gridSpan="6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PERGUB No. 31 Tahun 2017 </a:t>
                      </a:r>
                      <a:endParaRPr lang="id-ID" sz="18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d-ID" sz="1200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d-ID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671">
                <a:tc rowSpan="2" gridSpan="2">
                  <a:txBody>
                    <a:bodyPr/>
                    <a:lstStyle/>
                    <a:p>
                      <a:pPr algn="ctr"/>
                      <a:endParaRPr lang="id-ID" sz="1400" b="1" i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l"/>
                      <a:endParaRPr lang="id-ID" sz="1200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JENIS KENDARAAN</a:t>
                      </a:r>
                      <a:endParaRPr lang="id-ID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tabLst>
                          <a:tab pos="633413" algn="l"/>
                        </a:tabLst>
                      </a:pPr>
                      <a:endParaRPr lang="id-ID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tabLst>
                          <a:tab pos="633413" algn="l"/>
                        </a:tabLst>
                      </a:pPr>
                      <a:endParaRPr lang="id-ID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tabLst>
                          <a:tab pos="633413" algn="l"/>
                        </a:tabLst>
                      </a:pPr>
                      <a:endParaRPr lang="id-ID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720">
                <a:tc gridSpan="2" vMerge="1">
                  <a:txBody>
                    <a:bodyPr/>
                    <a:lstStyle/>
                    <a:p>
                      <a:pPr algn="ctr"/>
                      <a:endParaRPr lang="id-ID" sz="1200" i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l"/>
                      <a:endParaRPr lang="id-ID" sz="1200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MOBIL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633413" algn="l"/>
                        </a:tabLs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BUS/TRUK</a:t>
                      </a:r>
                      <a:endParaRPr lang="id-ID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633413" algn="l"/>
                        </a:tabLst>
                      </a:pPr>
                      <a:r>
                        <a:rPr lang="id-ID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MOTOR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633413" algn="l"/>
                        </a:tabLs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SEPEDA</a:t>
                      </a:r>
                      <a:endParaRPr lang="id-ID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274">
                <a:tc rowSpan="3">
                  <a:txBody>
                    <a:bodyPr/>
                    <a:lstStyle/>
                    <a:p>
                      <a:pPr algn="ctr"/>
                      <a:r>
                        <a:rPr lang="id-ID" sz="1400" b="1" i="1" dirty="0">
                          <a:latin typeface="+mn-lt"/>
                        </a:rPr>
                        <a:t>ON</a:t>
                      </a:r>
                      <a:endParaRPr lang="en-US" sz="1400" b="1" i="1" dirty="0">
                        <a:latin typeface="+mn-lt"/>
                      </a:endParaRPr>
                    </a:p>
                    <a:p>
                      <a:pPr algn="ctr"/>
                      <a:r>
                        <a:rPr lang="id-ID" sz="1400" b="1" i="1" dirty="0">
                          <a:latin typeface="+mn-lt"/>
                        </a:rPr>
                        <a:t>STREET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000" b="1" dirty="0">
                          <a:latin typeface="+mn-lt"/>
                        </a:rPr>
                        <a:t>KPP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</a:t>
                      </a:r>
                      <a:r>
                        <a:rPr lang="en-US" sz="900" b="1" baseline="0" dirty="0">
                          <a:latin typeface="+mn-lt"/>
                        </a:rPr>
                        <a:t> </a:t>
                      </a:r>
                      <a:r>
                        <a:rPr lang="id-ID" sz="900" b="1" dirty="0">
                          <a:latin typeface="+mn-lt"/>
                        </a:rPr>
                        <a:t>3.000 s.d </a:t>
                      </a:r>
                      <a:endParaRPr lang="en-US" sz="900" b="1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12.000/jam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</a:t>
                      </a:r>
                      <a:r>
                        <a:rPr lang="en-US" sz="900" b="1" baseline="0" dirty="0">
                          <a:latin typeface="+mn-lt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</a:rPr>
                        <a:t>4</a:t>
                      </a:r>
                      <a:r>
                        <a:rPr lang="id-ID" sz="900" b="1" dirty="0">
                          <a:latin typeface="+mn-lt"/>
                        </a:rPr>
                        <a:t>.000 s.d </a:t>
                      </a:r>
                      <a:endParaRPr lang="en-US" sz="900" b="1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id-ID" sz="900" b="1" dirty="0">
                          <a:latin typeface="+mn-lt"/>
                        </a:rPr>
                        <a:t>12.000/jam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2.000 s.d </a:t>
                      </a:r>
                      <a:endParaRPr lang="en-US" sz="900" b="1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6.000 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1.000 untuk 1 (satu)</a:t>
                      </a:r>
                      <a:r>
                        <a:rPr lang="id-ID" sz="900" b="1" baseline="0" dirty="0">
                          <a:latin typeface="+mn-lt"/>
                        </a:rPr>
                        <a:t> </a:t>
                      </a:r>
                      <a:r>
                        <a:rPr lang="en-US" sz="900" b="1" baseline="0" dirty="0">
                          <a:latin typeface="+mn-lt"/>
                        </a:rPr>
                        <a:t>x</a:t>
                      </a:r>
                      <a:r>
                        <a:rPr lang="id-ID" sz="900" b="1" baseline="0" dirty="0">
                          <a:latin typeface="+mn-lt"/>
                        </a:rPr>
                        <a:t> parkir</a:t>
                      </a:r>
                      <a:endParaRPr lang="id-ID" sz="9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74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000" b="1" dirty="0">
                          <a:latin typeface="+mn-lt"/>
                        </a:rPr>
                        <a:t>GOL.A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3.000 s.d </a:t>
                      </a:r>
                      <a:endParaRPr lang="en-US" sz="900" b="1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9.000/jam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</a:t>
                      </a:r>
                      <a:r>
                        <a:rPr lang="en-US" sz="900" b="1" baseline="0" dirty="0">
                          <a:latin typeface="+mn-lt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</a:rPr>
                        <a:t>4</a:t>
                      </a:r>
                      <a:r>
                        <a:rPr lang="id-ID" sz="900" b="1" dirty="0">
                          <a:latin typeface="+mn-lt"/>
                        </a:rPr>
                        <a:t>.000 s.d </a:t>
                      </a:r>
                      <a:endParaRPr lang="en-US" sz="900" b="1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</a:t>
                      </a:r>
                      <a:r>
                        <a:rPr lang="en-US" sz="900" b="1" dirty="0">
                          <a:latin typeface="+mn-lt"/>
                        </a:rPr>
                        <a:t>9</a:t>
                      </a:r>
                      <a:r>
                        <a:rPr lang="id-ID" sz="900" b="1" dirty="0">
                          <a:latin typeface="+mn-lt"/>
                        </a:rPr>
                        <a:t>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2.000 s.d </a:t>
                      </a:r>
                      <a:endParaRPr lang="en-US" sz="900" b="1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4.500 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1.000 untuk 1 (satu)</a:t>
                      </a:r>
                      <a:r>
                        <a:rPr lang="id-ID" sz="900" b="1" baseline="0" dirty="0">
                          <a:latin typeface="+mn-lt"/>
                        </a:rPr>
                        <a:t> </a:t>
                      </a:r>
                      <a:r>
                        <a:rPr lang="en-US" sz="900" b="1" baseline="0" dirty="0">
                          <a:latin typeface="+mn-lt"/>
                        </a:rPr>
                        <a:t>x</a:t>
                      </a:r>
                      <a:r>
                        <a:rPr lang="id-ID" sz="900" b="1" baseline="0" dirty="0">
                          <a:latin typeface="+mn-lt"/>
                        </a:rPr>
                        <a:t> parkir</a:t>
                      </a:r>
                      <a:endParaRPr lang="id-ID" sz="9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74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000" b="1" dirty="0">
                          <a:latin typeface="+mn-lt"/>
                        </a:rPr>
                        <a:t>GOL.B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.000 s.d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6.000/jam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</a:t>
                      </a:r>
                      <a:r>
                        <a:rPr lang="en-US" sz="9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.000 s.d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2.000 s.d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3.000/jam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1.000 untuk 1 (satu)</a:t>
                      </a:r>
                      <a:r>
                        <a:rPr lang="id-ID" sz="900" b="1" baseline="0" dirty="0">
                          <a:latin typeface="+mn-lt"/>
                        </a:rPr>
                        <a:t> </a:t>
                      </a:r>
                      <a:r>
                        <a:rPr lang="en-US" sz="900" b="1" baseline="0" dirty="0">
                          <a:latin typeface="+mn-lt"/>
                        </a:rPr>
                        <a:t>x</a:t>
                      </a:r>
                      <a:r>
                        <a:rPr lang="id-ID" sz="900" b="1" baseline="0" dirty="0">
                          <a:latin typeface="+mn-lt"/>
                        </a:rPr>
                        <a:t> parkir</a:t>
                      </a:r>
                      <a:endParaRPr lang="id-ID" sz="9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74">
                <a:tc rowSpan="4">
                  <a:txBody>
                    <a:bodyPr/>
                    <a:lstStyle/>
                    <a:p>
                      <a:pPr algn="ctr"/>
                      <a:r>
                        <a:rPr lang="id-ID" sz="1400" b="1" i="1" dirty="0">
                          <a:latin typeface="+mn-lt"/>
                        </a:rPr>
                        <a:t>OFF</a:t>
                      </a:r>
                      <a:endParaRPr lang="en-US" sz="1400" b="1" i="1" dirty="0">
                        <a:latin typeface="+mn-lt"/>
                      </a:endParaRPr>
                    </a:p>
                    <a:p>
                      <a:pPr algn="ctr"/>
                      <a:r>
                        <a:rPr lang="id-ID" sz="1400" b="1" i="1" dirty="0">
                          <a:latin typeface="+mn-lt"/>
                        </a:rPr>
                        <a:t>STREET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latin typeface="+mn-lt"/>
                        </a:rPr>
                        <a:t>LINGKUNGAN</a:t>
                      </a:r>
                      <a:r>
                        <a:rPr lang="id-ID" sz="1000" b="1" baseline="0" dirty="0">
                          <a:latin typeface="+mn-lt"/>
                        </a:rPr>
                        <a:t> DAN </a:t>
                      </a:r>
                      <a:r>
                        <a:rPr lang="id-ID" sz="1000" b="1" dirty="0">
                          <a:latin typeface="+mn-lt"/>
                        </a:rPr>
                        <a:t>PELATARAN</a:t>
                      </a:r>
                      <a:r>
                        <a:rPr lang="id-ID" sz="1000" b="1" baseline="0" dirty="0">
                          <a:latin typeface="+mn-lt"/>
                        </a:rPr>
                        <a:t> PARKIR</a:t>
                      </a:r>
                      <a:endParaRPr lang="id-ID" sz="10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4.000 s.d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</a:t>
                      </a:r>
                      <a:r>
                        <a:rPr lang="en-US" sz="9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.000 s.d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1.000 s.d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1.000 untuk 1 (satu)</a:t>
                      </a:r>
                      <a:r>
                        <a:rPr lang="id-ID" sz="900" b="1" baseline="0" dirty="0">
                          <a:latin typeface="+mn-lt"/>
                        </a:rPr>
                        <a:t> </a:t>
                      </a:r>
                      <a:r>
                        <a:rPr lang="en-US" sz="900" b="1" baseline="0" dirty="0">
                          <a:latin typeface="+mn-lt"/>
                        </a:rPr>
                        <a:t>x</a:t>
                      </a:r>
                      <a:r>
                        <a:rPr lang="id-ID" sz="900" b="1" baseline="0" dirty="0">
                          <a:latin typeface="+mn-lt"/>
                        </a:rPr>
                        <a:t> parkir</a:t>
                      </a:r>
                      <a:endParaRPr lang="id-ID" sz="9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2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000" b="1" dirty="0">
                          <a:latin typeface="+mn-lt"/>
                        </a:rPr>
                        <a:t>GEDUNG PARKIR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4.000 s.d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10.0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</a:t>
                      </a:r>
                      <a:r>
                        <a:rPr lang="en-US" sz="9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.000 s.d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1.000 s.d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Rp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id-ID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1.000 untuk 1 (satu)</a:t>
                      </a:r>
                      <a:r>
                        <a:rPr lang="id-ID" sz="900" b="1" baseline="0" dirty="0">
                          <a:latin typeface="+mn-lt"/>
                        </a:rPr>
                        <a:t> </a:t>
                      </a:r>
                      <a:r>
                        <a:rPr lang="en-US" sz="900" b="1" baseline="0" dirty="0">
                          <a:latin typeface="+mn-lt"/>
                        </a:rPr>
                        <a:t>x</a:t>
                      </a:r>
                      <a:r>
                        <a:rPr lang="id-ID" sz="900" b="1" baseline="0" dirty="0">
                          <a:latin typeface="+mn-lt"/>
                        </a:rPr>
                        <a:t> parkir</a:t>
                      </a:r>
                      <a:endParaRPr lang="id-ID" sz="9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479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000" b="1" dirty="0">
                          <a:latin typeface="+mn-lt"/>
                        </a:rPr>
                        <a:t>PENITIPAN KENDARAAN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45.000/hari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85.000/hari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25.000/hari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10.000/hari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112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000" b="1" dirty="0">
                          <a:latin typeface="+mn-lt"/>
                        </a:rPr>
                        <a:t>PARK AND RIDE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5.000 untuk 1 (satu)</a:t>
                      </a:r>
                      <a:r>
                        <a:rPr lang="id-ID" sz="900" b="1" baseline="0" dirty="0">
                          <a:latin typeface="+mn-lt"/>
                        </a:rPr>
                        <a:t> kali parkir</a:t>
                      </a:r>
                      <a:endParaRPr lang="id-ID" sz="9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latin typeface="+mn-lt"/>
                        </a:rPr>
                        <a:t>-</a:t>
                      </a:r>
                      <a:endParaRPr lang="id-ID" sz="9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2.000 untuk 1 (satu)</a:t>
                      </a:r>
                      <a:r>
                        <a:rPr lang="id-ID" sz="900" b="1" baseline="0" dirty="0">
                          <a:latin typeface="+mn-lt"/>
                        </a:rPr>
                        <a:t> kali parkir</a:t>
                      </a:r>
                      <a:endParaRPr lang="id-ID" sz="9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900" b="1" dirty="0">
                          <a:latin typeface="+mn-lt"/>
                        </a:rPr>
                        <a:t>Rp 1.000 untuk 1 (satu)</a:t>
                      </a:r>
                      <a:r>
                        <a:rPr lang="id-ID" sz="900" b="1" baseline="0" dirty="0">
                          <a:latin typeface="+mn-lt"/>
                        </a:rPr>
                        <a:t> </a:t>
                      </a:r>
                      <a:r>
                        <a:rPr lang="en-US" sz="900" b="1" baseline="0" dirty="0">
                          <a:latin typeface="+mn-lt"/>
                        </a:rPr>
                        <a:t>x</a:t>
                      </a:r>
                      <a:r>
                        <a:rPr lang="id-ID" sz="900" b="1" baseline="0" dirty="0">
                          <a:latin typeface="+mn-lt"/>
                        </a:rPr>
                        <a:t> parkir</a:t>
                      </a:r>
                      <a:endParaRPr lang="id-ID" sz="9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64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PARKIR VALLET</a:t>
                      </a:r>
                      <a:endParaRPr lang="id-ID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id-ID" sz="1000" dirty="0">
                        <a:latin typeface="Arial Narrow" pitchFamily="34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Rp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 20.000 – </a:t>
                      </a:r>
                      <a:r>
                        <a:rPr lang="en-US" sz="9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Rp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. 50.000</a:t>
                      </a:r>
                      <a:endParaRPr lang="id-ID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000" dirty="0">
                        <a:latin typeface="Arial Narrow" pitchFamily="34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id-ID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  <a:endParaRPr lang="id-ID" sz="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C54D9E-1108-4608-A110-2A6A20CD1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1701"/>
              </p:ext>
            </p:extLst>
          </p:nvPr>
        </p:nvGraphicFramePr>
        <p:xfrm>
          <a:off x="6323883" y="795375"/>
          <a:ext cx="5645921" cy="4384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9257">
                <a:tc gridSpan="4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PERGUB No. 120 Tahun 2012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1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1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14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GOLONGAN</a:t>
                      </a:r>
                      <a:endParaRPr lang="id-ID" sz="12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JENIS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 KENDARAAN</a:t>
                      </a:r>
                      <a:endParaRPr lang="id-ID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tabLst>
                          <a:tab pos="633413" algn="l"/>
                        </a:tabLst>
                      </a:pPr>
                      <a:endParaRPr lang="id-ID" sz="11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147">
                <a:tc vMerge="1">
                  <a:txBody>
                    <a:bodyPr/>
                    <a:lstStyle/>
                    <a:p>
                      <a:pPr algn="ctr"/>
                      <a:endParaRPr lang="id-ID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MOBIL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n-lt"/>
                        </a:rPr>
                        <a:t>BUS/TRUK</a:t>
                      </a:r>
                      <a:endParaRPr lang="id-ID" sz="12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633413" algn="l"/>
                        </a:tabLst>
                      </a:pPr>
                      <a:r>
                        <a:rPr lang="id-ID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MOTOR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907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PEMANFAATAN FASILITAS TEMPAT PARKIR UNTUK </a:t>
                      </a:r>
                      <a:r>
                        <a:rPr lang="en-US" sz="1200" b="1" dirty="0">
                          <a:latin typeface="+mn-lt"/>
                        </a:rPr>
                        <a:t>PUSAT PERBELANJAAN DAN HOTEL </a:t>
                      </a:r>
                      <a:r>
                        <a:rPr lang="en-US" sz="1200" dirty="0">
                          <a:latin typeface="+mn-lt"/>
                        </a:rPr>
                        <a:t>/ KEGIATAN PARKIR YANG MENYATU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Rp 3.000 s.d Rp 5.000/jam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Rp </a:t>
                      </a:r>
                      <a:r>
                        <a:rPr lang="en-US" sz="1200" dirty="0">
                          <a:latin typeface="+mn-lt"/>
                        </a:rPr>
                        <a:t>6</a:t>
                      </a:r>
                      <a:r>
                        <a:rPr lang="id-ID" sz="1200" dirty="0">
                          <a:latin typeface="+mn-lt"/>
                        </a:rPr>
                        <a:t>.000 s.d Rp </a:t>
                      </a:r>
                      <a:r>
                        <a:rPr lang="en-US" sz="1200" dirty="0">
                          <a:latin typeface="+mn-lt"/>
                        </a:rPr>
                        <a:t>7</a:t>
                      </a:r>
                      <a:r>
                        <a:rPr lang="id-ID" sz="1200" dirty="0">
                          <a:latin typeface="+mn-lt"/>
                        </a:rPr>
                        <a:t>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Rp 1.000 s.d Rp 2.000 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28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PEMANFAATAN</a:t>
                      </a:r>
                      <a:r>
                        <a:rPr lang="en-US" sz="1200" baseline="0" dirty="0">
                          <a:latin typeface="+mn-lt"/>
                        </a:rPr>
                        <a:t> FASILITAS TEMPAT PARKIR PADA </a:t>
                      </a:r>
                      <a:r>
                        <a:rPr lang="en-US" sz="1200" b="1" baseline="0" dirty="0">
                          <a:latin typeface="+mn-lt"/>
                        </a:rPr>
                        <a:t>PERKANTORAN DAN APARTEMEN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Rp 3.000 s.d Rp 5.000/jam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Rp </a:t>
                      </a:r>
                      <a:r>
                        <a:rPr lang="en-US" sz="1200" dirty="0">
                          <a:latin typeface="+mn-lt"/>
                        </a:rPr>
                        <a:t>6</a:t>
                      </a:r>
                      <a:r>
                        <a:rPr lang="id-ID" sz="1200" dirty="0">
                          <a:latin typeface="+mn-lt"/>
                        </a:rPr>
                        <a:t>.000 s.d Rp </a:t>
                      </a:r>
                      <a:r>
                        <a:rPr lang="en-US" sz="1200" dirty="0">
                          <a:latin typeface="+mn-lt"/>
                        </a:rPr>
                        <a:t>7</a:t>
                      </a:r>
                      <a:r>
                        <a:rPr lang="id-ID" sz="1200" dirty="0">
                          <a:latin typeface="+mn-lt"/>
                        </a:rPr>
                        <a:t>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Rp 1.000 s.d Rp 2.000 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907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PEMANFAATAN FASILITAS TEMPAT PARKIR </a:t>
                      </a:r>
                      <a:r>
                        <a:rPr lang="en-US" sz="1200" b="1" dirty="0">
                          <a:latin typeface="+mn-lt"/>
                        </a:rPr>
                        <a:t>UNTUK UMUM (</a:t>
                      </a:r>
                      <a:r>
                        <a:rPr lang="en-US" sz="1200" b="1" baseline="0" dirty="0">
                          <a:latin typeface="+mn-lt"/>
                        </a:rPr>
                        <a:t>PASAR, TEMPAT REKREASI, RUMAH SAKIT ,DLL</a:t>
                      </a:r>
                      <a:r>
                        <a:rPr lang="en-US" sz="1200" baseline="0" dirty="0">
                          <a:latin typeface="+mn-lt"/>
                        </a:rPr>
                        <a:t>)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Rp 2.000 s.d Rp 3.000/jam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Rp </a:t>
                      </a:r>
                      <a:r>
                        <a:rPr lang="en-US" sz="1200" dirty="0">
                          <a:latin typeface="+mn-lt"/>
                        </a:rPr>
                        <a:t>3</a:t>
                      </a:r>
                      <a:r>
                        <a:rPr lang="id-ID" sz="1200" dirty="0">
                          <a:latin typeface="+mn-lt"/>
                        </a:rPr>
                        <a:t>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Rp 1.000/jam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C23DF1F-E467-4DA3-A585-FF4CB8F9D970}"/>
              </a:ext>
            </a:extLst>
          </p:cNvPr>
          <p:cNvSpPr/>
          <p:nvPr/>
        </p:nvSpPr>
        <p:spPr>
          <a:xfrm>
            <a:off x="6307104" y="5240127"/>
            <a:ext cx="564592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Dinas</a:t>
            </a:r>
            <a:r>
              <a:rPr lang="en-US" sz="1600" dirty="0"/>
              <a:t> </a:t>
            </a:r>
            <a:r>
              <a:rPr lang="en-US" sz="1600" dirty="0" err="1"/>
              <a:t>Perhubungan</a:t>
            </a:r>
            <a:r>
              <a:rPr lang="en-US" sz="1600" dirty="0"/>
              <a:t> </a:t>
            </a:r>
            <a:r>
              <a:rPr lang="en-US" sz="1600" dirty="0" err="1"/>
              <a:t>Provinsi</a:t>
            </a:r>
            <a:r>
              <a:rPr lang="en-US" sz="1600" dirty="0"/>
              <a:t> DKI Jakarta </a:t>
            </a:r>
            <a:r>
              <a:rPr lang="en-US" sz="1600" dirty="0" err="1"/>
              <a:t>sedang</a:t>
            </a:r>
            <a:r>
              <a:rPr lang="en-US" sz="1600" dirty="0"/>
              <a:t> </a:t>
            </a:r>
            <a:r>
              <a:rPr lang="en-US" sz="1600" dirty="0" err="1"/>
              <a:t>mendorong</a:t>
            </a:r>
            <a:r>
              <a:rPr lang="en-US" sz="1600" dirty="0"/>
              <a:t> </a:t>
            </a:r>
            <a:r>
              <a:rPr lang="en-US" sz="1600" dirty="0" err="1"/>
              <a:t>usulan</a:t>
            </a:r>
            <a:r>
              <a:rPr lang="en-US" sz="1600" dirty="0"/>
              <a:t> </a:t>
            </a:r>
            <a:r>
              <a:rPr lang="en-US" sz="1600" dirty="0" err="1"/>
              <a:t>revisi</a:t>
            </a:r>
            <a:r>
              <a:rPr lang="en-US" sz="1600" dirty="0"/>
              <a:t> </a:t>
            </a:r>
            <a:r>
              <a:rPr lang="en-US" sz="1600" b="1" dirty="0" err="1"/>
              <a:t>Pergub</a:t>
            </a:r>
            <a:r>
              <a:rPr lang="en-US" sz="1600" b="1" dirty="0"/>
              <a:t> No. 31 </a:t>
            </a:r>
            <a:r>
              <a:rPr lang="en-US" sz="1600" b="1" dirty="0" err="1"/>
              <a:t>Tahun</a:t>
            </a:r>
            <a:r>
              <a:rPr lang="en-US" sz="1600" b="1" dirty="0"/>
              <a:t> 2017 </a:t>
            </a:r>
            <a:r>
              <a:rPr lang="en-US" sz="1600" dirty="0" err="1"/>
              <a:t>tentang</a:t>
            </a:r>
            <a:r>
              <a:rPr lang="en-US" sz="1600" dirty="0"/>
              <a:t> Tarif </a:t>
            </a:r>
            <a:r>
              <a:rPr lang="en-US" sz="1600" dirty="0" err="1"/>
              <a:t>Layanan</a:t>
            </a:r>
            <a:r>
              <a:rPr lang="en-US" sz="1600" dirty="0"/>
              <a:t> Parkir, </a:t>
            </a:r>
            <a:r>
              <a:rPr lang="en-US" sz="1600" dirty="0" err="1"/>
              <a:t>Denda</a:t>
            </a:r>
            <a:r>
              <a:rPr lang="en-US" sz="1600" dirty="0"/>
              <a:t> </a:t>
            </a:r>
            <a:r>
              <a:rPr lang="en-US" sz="1600" dirty="0" err="1"/>
              <a:t>Pelanggaran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r>
              <a:rPr lang="en-US" sz="1600" dirty="0"/>
              <a:t>, dan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Penderekan</a:t>
            </a:r>
            <a:r>
              <a:rPr lang="en-US" sz="1600" dirty="0"/>
              <a:t>/</a:t>
            </a:r>
            <a:r>
              <a:rPr lang="en-US" sz="1600" dirty="0" err="1"/>
              <a:t>Pemindahan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 dan </a:t>
            </a:r>
            <a:r>
              <a:rPr lang="en-US" sz="1600" b="1" dirty="0" err="1"/>
              <a:t>Pergub</a:t>
            </a:r>
            <a:r>
              <a:rPr lang="en-US" sz="1600" b="1" dirty="0"/>
              <a:t> No. 120 </a:t>
            </a:r>
            <a:r>
              <a:rPr lang="en-US" sz="1600" b="1" dirty="0" err="1"/>
              <a:t>Tahun</a:t>
            </a:r>
            <a:r>
              <a:rPr lang="en-US" sz="1600" b="1" dirty="0"/>
              <a:t> 2012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Parkir pada </a:t>
            </a:r>
            <a:r>
              <a:rPr lang="en-US" sz="1600" dirty="0" err="1"/>
              <a:t>Penyelenggaraan</a:t>
            </a:r>
            <a:r>
              <a:rPr lang="en-US" sz="1600" dirty="0"/>
              <a:t> </a:t>
            </a:r>
            <a:r>
              <a:rPr lang="en-US" sz="1600" dirty="0" err="1"/>
              <a:t>Fasilitas</a:t>
            </a:r>
            <a:r>
              <a:rPr lang="en-US" sz="1600" dirty="0"/>
              <a:t> Parkir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Umum</a:t>
            </a:r>
            <a:r>
              <a:rPr lang="en-US" sz="1600" dirty="0"/>
              <a:t> di </a:t>
            </a:r>
            <a:r>
              <a:rPr lang="en-US" sz="1600" dirty="0" err="1"/>
              <a:t>Luar</a:t>
            </a:r>
            <a:r>
              <a:rPr lang="en-US" sz="1600" dirty="0"/>
              <a:t> Badan Jalan.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CA0D7-8CBD-4747-916B-D7401AB75C01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2F3EF-673C-4C3F-9984-D8475B979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59954A-96F5-4F23-96CE-5C67DEA98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E07E4AC-A29F-4F37-8537-825B16DA133D}"/>
              </a:ext>
            </a:extLst>
          </p:cNvPr>
          <p:cNvSpPr txBox="1">
            <a:spLocks/>
          </p:cNvSpPr>
          <p:nvPr/>
        </p:nvSpPr>
        <p:spPr>
          <a:xfrm>
            <a:off x="1230307" y="8591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TARIF LAYANAN PARKIR MILIK PEMERINTAH DAERAH PROVINSI DKI JAKARTA DAN PARKIR SWASTA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6210BD-F6DE-4824-BD2C-B54A4575B3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7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CBBCA0-CA1A-4AB1-B811-0C39B2210AF4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F9FF4C-2F05-43DF-A6C7-DBAB9DED3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F77FB7-92F1-45A4-A898-74B450AB5F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969426342"/>
              </p:ext>
            </p:extLst>
          </p:nvPr>
        </p:nvGraphicFramePr>
        <p:xfrm>
          <a:off x="-185692" y="907771"/>
          <a:ext cx="12192000" cy="5609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Rectangle 10"/>
          <p:cNvSpPr/>
          <p:nvPr/>
        </p:nvSpPr>
        <p:spPr>
          <a:xfrm>
            <a:off x="432430" y="6138551"/>
            <a:ext cx="408175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Th. </a:t>
            </a:r>
            <a:r>
              <a:rPr lang="en-US" sz="1400" b="1" dirty="0"/>
              <a:t>2017</a:t>
            </a:r>
            <a:r>
              <a:rPr lang="en-US" sz="1400" dirty="0"/>
              <a:t> = </a:t>
            </a:r>
            <a:r>
              <a:rPr lang="en-US" sz="1400" dirty="0" err="1"/>
              <a:t>Pengelolaan</a:t>
            </a:r>
            <a:r>
              <a:rPr lang="en-US" sz="1400" dirty="0"/>
              <a:t> 35 Pasar</a:t>
            </a:r>
          </a:p>
          <a:p>
            <a:r>
              <a:rPr lang="en-US" sz="1400" dirty="0"/>
              <a:t>Th. </a:t>
            </a:r>
            <a:r>
              <a:rPr lang="en-US" sz="1400" b="1" dirty="0"/>
              <a:t>2018</a:t>
            </a:r>
            <a:r>
              <a:rPr lang="en-US" sz="1400" dirty="0"/>
              <a:t> = </a:t>
            </a:r>
            <a:r>
              <a:rPr lang="en-US" sz="1400" dirty="0" err="1"/>
              <a:t>Pengelolaan</a:t>
            </a:r>
            <a:r>
              <a:rPr lang="en-US" sz="1400" dirty="0"/>
              <a:t> 35 Pasar (</a:t>
            </a:r>
            <a:r>
              <a:rPr lang="en-US" sz="1400" dirty="0" err="1"/>
              <a:t>s.d</a:t>
            </a:r>
            <a:r>
              <a:rPr lang="en-US" sz="1400" dirty="0"/>
              <a:t> </a:t>
            </a:r>
            <a:r>
              <a:rPr lang="en-US" sz="1400" dirty="0" err="1"/>
              <a:t>Agustus</a:t>
            </a:r>
            <a:r>
              <a:rPr lang="en-US" sz="1400" dirty="0"/>
              <a:t> 2018</a:t>
            </a:r>
            <a:r>
              <a:rPr lang="en-US" sz="1200" dirty="0"/>
              <a:t>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2471378-0461-411C-A251-9673E7F92C58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PENDAPATAN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19F0D-6400-4838-9F8A-1E1C71384F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2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CBBCA0-CA1A-4AB1-B811-0C39B2210AF4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F9FF4C-2F05-43DF-A6C7-DBAB9DED3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F77FB7-92F1-45A4-A898-74B450AB5F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471378-0461-411C-A251-9673E7F92C58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PENDAPATAN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E78DF-EA1E-4E93-A39E-35A8D6C342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56D1B6-4DA0-4F87-B26A-6ED5584D20E1}"/>
              </a:ext>
            </a:extLst>
          </p:cNvPr>
          <p:cNvSpPr/>
          <p:nvPr/>
        </p:nvSpPr>
        <p:spPr>
          <a:xfrm>
            <a:off x="578860" y="5079044"/>
            <a:ext cx="10970799" cy="15901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400" b="1" dirty="0" err="1"/>
              <a:t>Penyebab</a:t>
            </a:r>
            <a:r>
              <a:rPr lang="en-US" sz="1400" b="1" dirty="0"/>
              <a:t> </a:t>
            </a:r>
            <a:r>
              <a:rPr lang="en-US" sz="1400" b="1" dirty="0" err="1"/>
              <a:t>Terjadinya</a:t>
            </a:r>
            <a:r>
              <a:rPr lang="en-US" sz="1400" b="1" dirty="0"/>
              <a:t> </a:t>
            </a:r>
            <a:r>
              <a:rPr lang="en-US" sz="1400" b="1" dirty="0" err="1"/>
              <a:t>Defisit</a:t>
            </a:r>
            <a:r>
              <a:rPr lang="en-US" sz="1400" b="1" dirty="0"/>
              <a:t>: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sz="1400" b="1" dirty="0" err="1"/>
              <a:t>Tingginya</a:t>
            </a:r>
            <a:r>
              <a:rPr lang="en-US" sz="1400" b="1" dirty="0"/>
              <a:t> </a:t>
            </a:r>
            <a:r>
              <a:rPr lang="en-US" sz="1400" b="1" dirty="0" err="1"/>
              <a:t>curah</a:t>
            </a:r>
            <a:r>
              <a:rPr lang="en-US" sz="1400" b="1" dirty="0"/>
              <a:t> </a:t>
            </a:r>
            <a:r>
              <a:rPr lang="en-US" sz="1400" b="1" dirty="0" err="1"/>
              <a:t>hujan</a:t>
            </a:r>
            <a:r>
              <a:rPr lang="en-US" sz="1400" b="1" dirty="0"/>
              <a:t> pada </a:t>
            </a:r>
            <a:r>
              <a:rPr lang="en-US" sz="1400" b="1" dirty="0" err="1"/>
              <a:t>bulan</a:t>
            </a:r>
            <a:r>
              <a:rPr lang="en-US" sz="1400" b="1" dirty="0"/>
              <a:t> </a:t>
            </a:r>
            <a:r>
              <a:rPr lang="en-US" sz="1400" b="1" dirty="0" err="1"/>
              <a:t>Januari</a:t>
            </a:r>
            <a:r>
              <a:rPr lang="en-US" sz="1400" b="1" dirty="0"/>
              <a:t> </a:t>
            </a:r>
            <a:r>
              <a:rPr lang="en-US" sz="1400" b="1" dirty="0" err="1"/>
              <a:t>s.d</a:t>
            </a:r>
            <a:r>
              <a:rPr lang="en-US" sz="1400" b="1" dirty="0"/>
              <a:t> </a:t>
            </a:r>
            <a:r>
              <a:rPr lang="en-US" sz="1400" b="1" dirty="0" err="1"/>
              <a:t>bulan</a:t>
            </a:r>
            <a:r>
              <a:rPr lang="en-US" sz="1400" b="1" dirty="0"/>
              <a:t> </a:t>
            </a:r>
            <a:r>
              <a:rPr lang="en-US" sz="1400" b="1" dirty="0" err="1"/>
              <a:t>Maret</a:t>
            </a:r>
            <a:r>
              <a:rPr lang="en-US" sz="1400" b="1" dirty="0"/>
              <a:t> yang </a:t>
            </a:r>
            <a:r>
              <a:rPr lang="en-US" sz="1400" b="1" dirty="0" err="1"/>
              <a:t>mengakibatkan</a:t>
            </a:r>
            <a:r>
              <a:rPr lang="en-US" sz="1400" b="1" dirty="0"/>
              <a:t> </a:t>
            </a:r>
            <a:r>
              <a:rPr lang="en-US" sz="1400" b="1" dirty="0" err="1"/>
              <a:t>sebagian</a:t>
            </a:r>
            <a:r>
              <a:rPr lang="en-US" sz="1400" b="1" dirty="0"/>
              <a:t> </a:t>
            </a:r>
            <a:r>
              <a:rPr lang="en-US" sz="1400" b="1" dirty="0" err="1"/>
              <a:t>lokasi</a:t>
            </a:r>
            <a:r>
              <a:rPr lang="en-US" sz="1400" b="1" dirty="0"/>
              <a:t> </a:t>
            </a:r>
            <a:r>
              <a:rPr lang="en-US" sz="1400" b="1" dirty="0" err="1"/>
              <a:t>parkir</a:t>
            </a:r>
            <a:r>
              <a:rPr lang="en-US" sz="1400" b="1" dirty="0"/>
              <a:t> yang </a:t>
            </a:r>
            <a:r>
              <a:rPr lang="en-US" sz="1400" b="1" dirty="0" err="1"/>
              <a:t>terdampak</a:t>
            </a:r>
            <a:r>
              <a:rPr lang="en-US" sz="1400" b="1" dirty="0"/>
              <a:t> </a:t>
            </a:r>
            <a:r>
              <a:rPr lang="en-US" sz="1400" b="1" dirty="0" err="1"/>
              <a:t>banjir</a:t>
            </a:r>
            <a:r>
              <a:rPr lang="en-US" sz="1400" b="1" dirty="0"/>
              <a:t>;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sz="1400" b="1" dirty="0" err="1"/>
              <a:t>Adanya</a:t>
            </a:r>
            <a:r>
              <a:rPr lang="en-US" sz="1400" b="1" dirty="0"/>
              <a:t> </a:t>
            </a:r>
            <a:r>
              <a:rPr lang="en-US" sz="1400" b="1" dirty="0" err="1"/>
              <a:t>pandemi</a:t>
            </a:r>
            <a:r>
              <a:rPr lang="en-US" sz="1400" b="1" dirty="0"/>
              <a:t> covid-19 dan </a:t>
            </a:r>
            <a:r>
              <a:rPr lang="en-US" sz="1400" b="1" dirty="0" err="1"/>
              <a:t>dilakukan</a:t>
            </a:r>
            <a:r>
              <a:rPr lang="en-US" sz="1400" b="1" dirty="0"/>
              <a:t> </a:t>
            </a:r>
            <a:r>
              <a:rPr lang="en-US" sz="1400" b="1" dirty="0" err="1"/>
              <a:t>nya</a:t>
            </a:r>
            <a:r>
              <a:rPr lang="en-US" sz="1400" b="1" dirty="0"/>
              <a:t> </a:t>
            </a:r>
            <a:r>
              <a:rPr lang="en-US" sz="1400" b="1" dirty="0" err="1"/>
              <a:t>penerapan</a:t>
            </a:r>
            <a:r>
              <a:rPr lang="en-US" sz="1400" b="1" dirty="0"/>
              <a:t> </a:t>
            </a:r>
            <a:r>
              <a:rPr lang="en-US" sz="1400" b="1" dirty="0" err="1"/>
              <a:t>penerapan</a:t>
            </a:r>
            <a:r>
              <a:rPr lang="en-US" sz="1400" b="1" dirty="0"/>
              <a:t> </a:t>
            </a:r>
            <a:r>
              <a:rPr lang="en-US" sz="1400" b="1" dirty="0" err="1"/>
              <a:t>kebijakan</a:t>
            </a:r>
            <a:r>
              <a:rPr lang="en-US" sz="1400" b="1" dirty="0"/>
              <a:t> </a:t>
            </a:r>
            <a:r>
              <a:rPr lang="en-US" sz="1400" b="1" dirty="0" err="1"/>
              <a:t>penbatasan</a:t>
            </a:r>
            <a:r>
              <a:rPr lang="en-US" sz="1400" b="1" dirty="0"/>
              <a:t> </a:t>
            </a:r>
            <a:r>
              <a:rPr lang="en-US" sz="1400" b="1" dirty="0" err="1"/>
              <a:t>kegiatan</a:t>
            </a:r>
            <a:r>
              <a:rPr lang="en-US" sz="1400" b="1" dirty="0"/>
              <a:t> </a:t>
            </a:r>
            <a:r>
              <a:rPr lang="en-US" sz="1400" b="1" dirty="0" err="1"/>
              <a:t>dari</a:t>
            </a:r>
            <a:r>
              <a:rPr lang="en-US" sz="1400" b="1" dirty="0"/>
              <a:t> </a:t>
            </a:r>
            <a:r>
              <a:rPr lang="en-US" sz="1400" b="1" dirty="0" err="1"/>
              <a:t>Pemabatasan</a:t>
            </a:r>
            <a:r>
              <a:rPr lang="en-US" sz="1400" b="1" dirty="0"/>
              <a:t> </a:t>
            </a:r>
            <a:r>
              <a:rPr lang="en-US" sz="1400" b="1" dirty="0" err="1"/>
              <a:t>Sosial</a:t>
            </a:r>
            <a:r>
              <a:rPr lang="en-US" sz="1400" b="1" dirty="0"/>
              <a:t> </a:t>
            </a:r>
            <a:r>
              <a:rPr lang="en-US" sz="1400" b="1" dirty="0" err="1"/>
              <a:t>Berskala</a:t>
            </a:r>
            <a:r>
              <a:rPr lang="en-US" sz="1400" b="1" dirty="0"/>
              <a:t> </a:t>
            </a:r>
            <a:r>
              <a:rPr lang="en-US" sz="1400" b="1" dirty="0" err="1"/>
              <a:t>Besar</a:t>
            </a:r>
            <a:r>
              <a:rPr lang="en-US" sz="1400" b="1" dirty="0"/>
              <a:t> (PSBB) </a:t>
            </a:r>
            <a:r>
              <a:rPr lang="en-US" sz="1400" b="1" dirty="0" err="1"/>
              <a:t>hingga</a:t>
            </a:r>
            <a:r>
              <a:rPr lang="en-US" sz="1400" b="1" dirty="0"/>
              <a:t> </a:t>
            </a:r>
            <a:r>
              <a:rPr lang="en-US" sz="1400" b="1" dirty="0" err="1"/>
              <a:t>ke</a:t>
            </a:r>
            <a:r>
              <a:rPr lang="en-US" sz="1400" b="1" dirty="0"/>
              <a:t> (PPKM) </a:t>
            </a:r>
            <a:r>
              <a:rPr lang="en-US" sz="1400" b="1" dirty="0" err="1"/>
              <a:t>sehingga</a:t>
            </a:r>
            <a:r>
              <a:rPr lang="en-US" sz="1400" b="1" dirty="0"/>
              <a:t> </a:t>
            </a:r>
            <a:r>
              <a:rPr lang="en-US" sz="1400" b="1" dirty="0" err="1"/>
              <a:t>terbatasnya</a:t>
            </a:r>
            <a:r>
              <a:rPr lang="en-US" sz="1400" b="1" dirty="0"/>
              <a:t> jam </a:t>
            </a:r>
            <a:r>
              <a:rPr lang="en-US" sz="1400" b="1" dirty="0" err="1"/>
              <a:t>operasional</a:t>
            </a:r>
            <a:r>
              <a:rPr lang="en-US" sz="1400" b="1" dirty="0"/>
              <a:t> </a:t>
            </a:r>
            <a:r>
              <a:rPr lang="en-US" sz="1400" b="1" dirty="0" err="1"/>
              <a:t>pelayanan</a:t>
            </a:r>
            <a:r>
              <a:rPr lang="en-US" sz="1400" b="1" dirty="0"/>
              <a:t> </a:t>
            </a:r>
            <a:r>
              <a:rPr lang="en-US" sz="1400" b="1" dirty="0" err="1"/>
              <a:t>perparkiran</a:t>
            </a:r>
            <a:r>
              <a:rPr lang="en-US" sz="1400" b="1" dirty="0"/>
              <a:t>;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sz="1400" b="1" dirty="0" err="1"/>
              <a:t>Perkembangan</a:t>
            </a:r>
            <a:r>
              <a:rPr lang="en-US" sz="1400" b="1" dirty="0"/>
              <a:t> Lalu Lintas Jalan </a:t>
            </a:r>
            <a:r>
              <a:rPr lang="en-US" sz="1400" b="1" dirty="0" err="1"/>
              <a:t>Dibarengi</a:t>
            </a:r>
            <a:r>
              <a:rPr lang="en-US" sz="1400" b="1" dirty="0"/>
              <a:t> </a:t>
            </a:r>
            <a:r>
              <a:rPr lang="en-US" sz="1400" b="1" dirty="0" err="1"/>
              <a:t>Dengan</a:t>
            </a:r>
            <a:r>
              <a:rPr lang="en-US" sz="1400" b="1" dirty="0"/>
              <a:t> </a:t>
            </a:r>
            <a:r>
              <a:rPr lang="en-US" sz="1400" b="1" dirty="0" err="1"/>
              <a:t>Rambu</a:t>
            </a:r>
            <a:r>
              <a:rPr lang="en-US" sz="1400" b="1" dirty="0"/>
              <a:t> </a:t>
            </a:r>
            <a:r>
              <a:rPr lang="en-US" sz="1400" b="1" dirty="0" err="1"/>
              <a:t>Larangan</a:t>
            </a:r>
            <a:r>
              <a:rPr lang="en-US" sz="1400" b="1" dirty="0"/>
              <a:t> Parkir dan </a:t>
            </a:r>
            <a:r>
              <a:rPr lang="en-US" sz="1400" b="1" dirty="0" err="1"/>
              <a:t>Pengembangan</a:t>
            </a:r>
            <a:r>
              <a:rPr lang="en-US" sz="1400" b="1" dirty="0"/>
              <a:t> Jalur </a:t>
            </a:r>
            <a:r>
              <a:rPr lang="en-US" sz="1400" b="1" dirty="0" err="1"/>
              <a:t>Sepeda</a:t>
            </a:r>
            <a:r>
              <a:rPr lang="en-US" sz="1400" b="1" dirty="0"/>
              <a:t>;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sz="1400" b="1" dirty="0" err="1"/>
              <a:t>Penataan</a:t>
            </a:r>
            <a:r>
              <a:rPr lang="en-US" sz="1400" b="1" dirty="0"/>
              <a:t> </a:t>
            </a:r>
            <a:r>
              <a:rPr lang="en-US" sz="1400" b="1" dirty="0" err="1"/>
              <a:t>Trotoar</a:t>
            </a:r>
            <a:r>
              <a:rPr lang="en-US" sz="1400" b="1" dirty="0"/>
              <a:t> / </a:t>
            </a:r>
            <a:r>
              <a:rPr lang="en-US" sz="1400" b="1" dirty="0" err="1"/>
              <a:t>Revitalisasi</a:t>
            </a:r>
            <a:r>
              <a:rPr lang="en-US" sz="1400" b="1" dirty="0"/>
              <a:t> </a:t>
            </a:r>
            <a:r>
              <a:rPr lang="en-US" sz="1400" b="1" dirty="0" err="1"/>
              <a:t>Trotoar</a:t>
            </a:r>
            <a:r>
              <a:rPr lang="en-US" sz="1400" b="1" dirty="0"/>
              <a:t>.</a:t>
            </a:r>
            <a:endParaRPr lang="en-US" sz="12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E549CA-FD78-4FC0-A364-9908D8E62A96}"/>
              </a:ext>
            </a:extLst>
          </p:cNvPr>
          <p:cNvSpPr txBox="1">
            <a:spLocks/>
          </p:cNvSpPr>
          <p:nvPr/>
        </p:nvSpPr>
        <p:spPr>
          <a:xfrm>
            <a:off x="1603376" y="775223"/>
            <a:ext cx="8921766" cy="4431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REKAP PENDAPATAN DAN BELANJA TAHUN 2017 – 2022</a:t>
            </a:r>
            <a:endParaRPr lang="en-US" sz="16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0A5608-8449-43EE-A7E9-C30AC1F76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89535"/>
              </p:ext>
            </p:extLst>
          </p:nvPr>
        </p:nvGraphicFramePr>
        <p:xfrm>
          <a:off x="578860" y="1210510"/>
          <a:ext cx="10970799" cy="375957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97774">
                  <a:extLst>
                    <a:ext uri="{9D8B030D-6E8A-4147-A177-3AD203B41FA5}">
                      <a16:colId xmlns:a16="http://schemas.microsoft.com/office/drawing/2014/main" val="2784645500"/>
                    </a:ext>
                  </a:extLst>
                </a:gridCol>
                <a:gridCol w="1472349">
                  <a:extLst>
                    <a:ext uri="{9D8B030D-6E8A-4147-A177-3AD203B41FA5}">
                      <a16:colId xmlns:a16="http://schemas.microsoft.com/office/drawing/2014/main" val="257236159"/>
                    </a:ext>
                  </a:extLst>
                </a:gridCol>
                <a:gridCol w="2190568">
                  <a:extLst>
                    <a:ext uri="{9D8B030D-6E8A-4147-A177-3AD203B41FA5}">
                      <a16:colId xmlns:a16="http://schemas.microsoft.com/office/drawing/2014/main" val="899710789"/>
                    </a:ext>
                  </a:extLst>
                </a:gridCol>
                <a:gridCol w="2100792">
                  <a:extLst>
                    <a:ext uri="{9D8B030D-6E8A-4147-A177-3AD203B41FA5}">
                      <a16:colId xmlns:a16="http://schemas.microsoft.com/office/drawing/2014/main" val="4272737036"/>
                    </a:ext>
                  </a:extLst>
                </a:gridCol>
                <a:gridCol w="2388079">
                  <a:extLst>
                    <a:ext uri="{9D8B030D-6E8A-4147-A177-3AD203B41FA5}">
                      <a16:colId xmlns:a16="http://schemas.microsoft.com/office/drawing/2014/main" val="4182905156"/>
                    </a:ext>
                  </a:extLst>
                </a:gridCol>
                <a:gridCol w="1921237">
                  <a:extLst>
                    <a:ext uri="{9D8B030D-6E8A-4147-A177-3AD203B41FA5}">
                      <a16:colId xmlns:a16="http://schemas.microsoft.com/office/drawing/2014/main" val="201437957"/>
                    </a:ext>
                  </a:extLst>
                </a:gridCol>
              </a:tblGrid>
              <a:tr h="81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Tahun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Pendapatan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Belanja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Selisih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Keterangan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940435"/>
                  </a:ext>
                </a:extLst>
              </a:tr>
              <a:tr h="491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j-lt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j-lt"/>
                        </a:rPr>
                        <a:t>2017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 Rp 107,724,644,991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 Rp  95,604,510,319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 Rp       12,120,134,672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Surplus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161390"/>
                  </a:ext>
                </a:extLst>
              </a:tr>
              <a:tr h="491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j-lt"/>
                        </a:rPr>
                        <a:t>2018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j-lt"/>
                        </a:rPr>
                        <a:t> Rp 104,557,548,588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j-lt"/>
                        </a:rPr>
                        <a:t> Rp  88,286,545,047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 Rp       16,271,003,541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Surplus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555317"/>
                  </a:ext>
                </a:extLst>
              </a:tr>
              <a:tr h="491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2019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j-lt"/>
                        </a:rPr>
                        <a:t> Rp    83,615,326,215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 Rp  69,987,606,598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 Rp       13,627,719,617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Surplus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575919"/>
                  </a:ext>
                </a:extLst>
              </a:tr>
              <a:tr h="491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2020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 Rp    49,963,382,980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j-lt"/>
                        </a:rPr>
                        <a:t> Rp  63,418,504,436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-Rp       13,455,121,456 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Defisit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6425"/>
                  </a:ext>
                </a:extLst>
              </a:tr>
              <a:tr h="491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2021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 Rp    42,431,660,559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j-lt"/>
                        </a:rPr>
                        <a:t> Rp  59,647,172,237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-Rp       17,215,511,678 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Defisit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73539"/>
                  </a:ext>
                </a:extLst>
              </a:tr>
              <a:tr h="491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2022</a:t>
                      </a: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Rp. 51,343,356,922</a:t>
                      </a: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Rp. 66,034,443,657</a:t>
                      </a: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-Rp 14,691,086,735</a:t>
                      </a: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Defisit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AE3F3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50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8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0476EC-2FE4-420A-8A70-C8DAEAED7707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51BF6-9771-458E-9CB3-3A33578B1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6FC62C-7552-4003-A224-52C0DB452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E00D5D-A8D5-4BF2-9521-62DA43796EAD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KEBIJAKAN PERPARKIRAN – DIGITALISASI PERPARKIRAN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7A54C5-7210-481C-80FA-F117EE10DA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sp>
        <p:nvSpPr>
          <p:cNvPr id="9" name="Rectangle 40">
            <a:extLst>
              <a:ext uri="{FF2B5EF4-FFF2-40B4-BE49-F238E27FC236}">
                <a16:creationId xmlns:a16="http://schemas.microsoft.com/office/drawing/2014/main" id="{B440C69C-83E2-4A7F-B302-839CE6D27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59" y="847629"/>
            <a:ext cx="3792509" cy="369332"/>
          </a:xfrm>
          <a:prstGeom prst="rect">
            <a:avLst/>
          </a:prstGeom>
          <a:solidFill>
            <a:srgbClr val="D5EEF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 algn="ctr"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 TERMINAL PARKIR ELEKTRONIK (TPE)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88269F-100E-456B-AC36-209E689639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" r="3758"/>
          <a:stretch/>
        </p:blipFill>
        <p:spPr>
          <a:xfrm>
            <a:off x="8349095" y="1373314"/>
            <a:ext cx="3762848" cy="209499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CC02F4D-1B49-449E-AA52-0DB516CD5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901852"/>
              </p:ext>
            </p:extLst>
          </p:nvPr>
        </p:nvGraphicFramePr>
        <p:xfrm>
          <a:off x="4054434" y="852286"/>
          <a:ext cx="4190700" cy="59467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00">
                  <a:extLst>
                    <a:ext uri="{9D8B030D-6E8A-4147-A177-3AD203B41FA5}">
                      <a16:colId xmlns:a16="http://schemas.microsoft.com/office/drawing/2014/main" val="4126691113"/>
                    </a:ext>
                  </a:extLst>
                </a:gridCol>
                <a:gridCol w="1566554">
                  <a:extLst>
                    <a:ext uri="{9D8B030D-6E8A-4147-A177-3AD203B41FA5}">
                      <a16:colId xmlns:a16="http://schemas.microsoft.com/office/drawing/2014/main" val="3036742758"/>
                    </a:ext>
                  </a:extLst>
                </a:gridCol>
                <a:gridCol w="714847">
                  <a:extLst>
                    <a:ext uri="{9D8B030D-6E8A-4147-A177-3AD203B41FA5}">
                      <a16:colId xmlns:a16="http://schemas.microsoft.com/office/drawing/2014/main" val="976556423"/>
                    </a:ext>
                  </a:extLst>
                </a:gridCol>
                <a:gridCol w="689299">
                  <a:extLst>
                    <a:ext uri="{9D8B030D-6E8A-4147-A177-3AD203B41FA5}">
                      <a16:colId xmlns:a16="http://schemas.microsoft.com/office/drawing/2014/main" val="2097698294"/>
                    </a:ext>
                  </a:extLst>
                </a:gridCol>
                <a:gridCol w="847900">
                  <a:extLst>
                    <a:ext uri="{9D8B030D-6E8A-4147-A177-3AD203B41FA5}">
                      <a16:colId xmlns:a16="http://schemas.microsoft.com/office/drawing/2014/main" val="1383364140"/>
                    </a:ext>
                  </a:extLst>
                </a:gridCol>
              </a:tblGrid>
              <a:tr h="787533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Lokasi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Swakelola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TPE UP. Perparkiran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22564"/>
                  </a:ext>
                </a:extLst>
              </a:tr>
              <a:tr h="924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lt"/>
                        </a:rPr>
                        <a:t>No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lt"/>
                        </a:rPr>
                        <a:t>Kota </a:t>
                      </a:r>
                      <a:r>
                        <a:rPr lang="en-US" sz="1200" b="1" u="none" strike="noStrike" dirty="0" err="1">
                          <a:effectLst/>
                          <a:latin typeface="+mn-lt"/>
                        </a:rPr>
                        <a:t>Administrasi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+mn-lt"/>
                        </a:rPr>
                        <a:t>Jumlah Ruas Jalan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lt"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+mn-lt"/>
                        </a:rPr>
                        <a:t>Keterangan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3130235"/>
                  </a:ext>
                </a:extLst>
              </a:tr>
              <a:tr h="545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Jakarta Pusat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8530828"/>
                  </a:ext>
                </a:extLst>
              </a:tr>
              <a:tr h="545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Jakarta Barat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74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0000755"/>
                  </a:ext>
                </a:extLst>
              </a:tr>
              <a:tr h="545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Jakarta Selatan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0423797"/>
                  </a:ext>
                </a:extLst>
              </a:tr>
              <a:tr h="545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Jakarta Utara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2831878"/>
                  </a:ext>
                </a:extLst>
              </a:tr>
              <a:tr h="545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Jakarta Timur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5719644"/>
                  </a:ext>
                </a:extLst>
              </a:tr>
              <a:tr h="924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Kantor Pusat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UP. Perparkiran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lt"/>
                        </a:rPr>
                        <a:t>perlu perbaikan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588360"/>
                  </a:ext>
                </a:extLst>
              </a:tr>
              <a:tr h="5813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Jumlah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201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3729391"/>
                  </a:ext>
                </a:extLst>
              </a:tr>
            </a:tbl>
          </a:graphicData>
        </a:graphic>
      </p:graphicFrame>
      <p:sp>
        <p:nvSpPr>
          <p:cNvPr id="16" name="Rectangle 40">
            <a:extLst>
              <a:ext uri="{FF2B5EF4-FFF2-40B4-BE49-F238E27FC236}">
                <a16:creationId xmlns:a16="http://schemas.microsoft.com/office/drawing/2014/main" id="{9F5E2B2C-D0F5-40F1-9AE8-983088C54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051" y="3526359"/>
            <a:ext cx="3792509" cy="3272691"/>
          </a:xfrm>
          <a:prstGeom prst="rect">
            <a:avLst/>
          </a:prstGeom>
          <a:solidFill>
            <a:srgbClr val="D5EEF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lvl="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id-ID" sz="1300" dirty="0">
                <a:latin typeface="+mj-lt"/>
                <a:cs typeface="Arial" panose="020B0604020202020204" pitchFamily="34" charset="0"/>
              </a:rPr>
              <a:t>Pelayanan parkir meningkat karena tersedianya sarana dan prasarana</a:t>
            </a:r>
          </a:p>
          <a:p>
            <a:pPr marL="171450" lvl="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id-ID" sz="1300" dirty="0">
                <a:latin typeface="+mj-lt"/>
                <a:cs typeface="Arial" panose="020B0604020202020204" pitchFamily="34" charset="0"/>
              </a:rPr>
              <a:t>parkir yang memadai dan didukung oleh petugas jukir yang profesional  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 </a:t>
            </a:r>
            <a:r>
              <a:rPr lang="id-ID" sz="1300" dirty="0">
                <a:latin typeface="+mj-lt"/>
                <a:cs typeface="Arial" panose="020B0604020202020204" pitchFamily="34" charset="0"/>
              </a:rPr>
              <a:t>(mutu pelayanan).</a:t>
            </a:r>
          </a:p>
          <a:p>
            <a:pPr marL="17145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id-ID" sz="1300" dirty="0">
                <a:latin typeface="+mj-lt"/>
                <a:cs typeface="Arial" panose="020B0604020202020204" pitchFamily="34" charset="0"/>
              </a:rPr>
              <a:t>Pengelolaan dan pengawasan jalannya parkir lebih mudah</a:t>
            </a:r>
            <a:endParaRPr lang="en-US" sz="1300" dirty="0"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id-ID" sz="1300" dirty="0">
                <a:latin typeface="+mj-lt"/>
                <a:cs typeface="Arial" panose="020B0604020202020204" pitchFamily="34" charset="0"/>
              </a:rPr>
              <a:t>Mencegah kebocoran  pendapatan penerimaan </a:t>
            </a:r>
            <a:r>
              <a:rPr lang="en-AU" sz="1300" dirty="0" err="1">
                <a:latin typeface="+mj-lt"/>
                <a:cs typeface="Arial" panose="020B0604020202020204" pitchFamily="34" charset="0"/>
              </a:rPr>
              <a:t>Jasa</a:t>
            </a:r>
            <a:r>
              <a:rPr lang="en-AU" sz="1300" dirty="0">
                <a:latin typeface="+mj-lt"/>
                <a:cs typeface="Arial" panose="020B0604020202020204" pitchFamily="34" charset="0"/>
              </a:rPr>
              <a:t> </a:t>
            </a:r>
            <a:r>
              <a:rPr lang="en-AU" sz="1300" dirty="0" err="1">
                <a:latin typeface="+mj-lt"/>
                <a:cs typeface="Arial" panose="020B0604020202020204" pitchFamily="34" charset="0"/>
              </a:rPr>
              <a:t>Layanan</a:t>
            </a:r>
            <a:r>
              <a:rPr lang="en-AU" sz="1300" dirty="0">
                <a:latin typeface="+mj-lt"/>
                <a:cs typeface="Arial" panose="020B0604020202020204" pitchFamily="34" charset="0"/>
              </a:rPr>
              <a:t>/</a:t>
            </a:r>
            <a:r>
              <a:rPr lang="en-AU" sz="1300" dirty="0" err="1">
                <a:latin typeface="+mj-lt"/>
                <a:cs typeface="Arial" panose="020B0604020202020204" pitchFamily="34" charset="0"/>
              </a:rPr>
              <a:t>Retribusi</a:t>
            </a:r>
            <a:r>
              <a:rPr lang="id-ID" sz="1300" dirty="0">
                <a:latin typeface="+mj-lt"/>
                <a:cs typeface="Arial" panose="020B0604020202020204" pitchFamily="34" charset="0"/>
              </a:rPr>
              <a:t> parkir</a:t>
            </a:r>
          </a:p>
          <a:p>
            <a:pPr marL="17145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id-ID" sz="1300" dirty="0">
                <a:latin typeface="+mj-lt"/>
                <a:cs typeface="Arial" panose="020B0604020202020204" pitchFamily="34" charset="0"/>
              </a:rPr>
              <a:t>Peningkatan kesejahteraan bagi para Jukir </a:t>
            </a:r>
            <a:endParaRPr lang="en-US" sz="1300" dirty="0"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id-ID" sz="1300" dirty="0">
                <a:latin typeface="+mj-lt"/>
                <a:cs typeface="Arial" panose="020B0604020202020204" pitchFamily="34" charset="0"/>
              </a:rPr>
              <a:t>Mengurangi keberadaan Jukir yang tidak terdaftar (liar)</a:t>
            </a:r>
            <a:endParaRPr lang="en-US" sz="1300" dirty="0"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id-ID" sz="1300" dirty="0">
                <a:latin typeface="+mj-lt"/>
                <a:cs typeface="Arial" panose="020B0604020202020204" pitchFamily="34" charset="0"/>
              </a:rPr>
              <a:t> Penempatan sarana prasarana pendukung menjadi lebih teratur</a:t>
            </a:r>
            <a:endParaRPr lang="en-US" sz="1300" dirty="0"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id-ID" sz="1300" dirty="0">
                <a:latin typeface="+mj-lt"/>
                <a:cs typeface="Arial" panose="020B0604020202020204" pitchFamily="34" charset="0"/>
              </a:rPr>
              <a:t>Optimalisasi penerimaan pendapatan  parkir/peningkatan pendapatan parkir</a:t>
            </a: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50522CF5-1C9F-4B23-B09A-45057748C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095" y="841612"/>
            <a:ext cx="3762848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>
              <a:spcBef>
                <a:spcPts val="100"/>
              </a:spcBef>
              <a:spcAft>
                <a:spcPts val="100"/>
              </a:spcAft>
            </a:pP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Terminal Parkir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Elektronik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(TPE)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  <a:endParaRPr lang="id-ID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853AB5B5-0E60-4FB3-ACD7-9DF6D076E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6178" y="3534748"/>
            <a:ext cx="3762848" cy="3157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just">
              <a:spcBef>
                <a:spcPts val="100"/>
              </a:spcBef>
              <a:spcAft>
                <a:spcPts val="100"/>
              </a:spcAft>
            </a:pPr>
            <a:r>
              <a:rPr lang="en-US" sz="1250" b="1" dirty="0" err="1">
                <a:latin typeface="+mj-lt"/>
                <a:cs typeface="Arial" panose="020B0604020202020204" pitchFamily="34" charset="0"/>
              </a:rPr>
              <a:t>Beberapa</a:t>
            </a:r>
            <a:r>
              <a:rPr lang="en-US" sz="125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b="1" dirty="0" err="1">
                <a:latin typeface="+mj-lt"/>
                <a:cs typeface="Arial" panose="020B0604020202020204" pitchFamily="34" charset="0"/>
              </a:rPr>
              <a:t>fitur</a:t>
            </a:r>
            <a:r>
              <a:rPr lang="en-US" sz="125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b="1" dirty="0" err="1">
                <a:latin typeface="+mj-lt"/>
                <a:cs typeface="Arial" panose="020B0604020202020204" pitchFamily="34" charset="0"/>
              </a:rPr>
              <a:t>terbaru</a:t>
            </a:r>
            <a:r>
              <a:rPr lang="en-US" sz="125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b="1" dirty="0" err="1">
                <a:latin typeface="+mj-lt"/>
                <a:cs typeface="Arial" panose="020B0604020202020204" pitchFamily="34" charset="0"/>
              </a:rPr>
              <a:t>dalam</a:t>
            </a:r>
            <a:r>
              <a:rPr lang="en-US" sz="125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b="1" dirty="0" err="1">
                <a:latin typeface="+mj-lt"/>
                <a:cs typeface="Arial" panose="020B0604020202020204" pitchFamily="34" charset="0"/>
              </a:rPr>
              <a:t>rangka</a:t>
            </a:r>
            <a:r>
              <a:rPr lang="en-US" sz="125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b="1" dirty="0" err="1">
                <a:latin typeface="+mj-lt"/>
                <a:cs typeface="Arial" panose="020B0604020202020204" pitchFamily="34" charset="0"/>
              </a:rPr>
              <a:t>pengembangan</a:t>
            </a:r>
            <a:r>
              <a:rPr lang="en-US" sz="125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b="1" dirty="0" err="1">
                <a:latin typeface="+mj-lt"/>
                <a:cs typeface="Arial" panose="020B0604020202020204" pitchFamily="34" charset="0"/>
              </a:rPr>
              <a:t>sistem</a:t>
            </a:r>
            <a:r>
              <a:rPr lang="en-US" sz="1250" b="1" dirty="0">
                <a:latin typeface="+mj-lt"/>
                <a:cs typeface="Arial" panose="020B0604020202020204" pitchFamily="34" charset="0"/>
              </a:rPr>
              <a:t> Terminal Parkir </a:t>
            </a:r>
            <a:r>
              <a:rPr lang="en-US" sz="1250" b="1" dirty="0" err="1">
                <a:latin typeface="+mj-lt"/>
                <a:cs typeface="Arial" panose="020B0604020202020204" pitchFamily="34" charset="0"/>
              </a:rPr>
              <a:t>Elektronik</a:t>
            </a:r>
            <a:r>
              <a:rPr lang="en-US" sz="1250" b="1" dirty="0">
                <a:latin typeface="+mj-lt"/>
                <a:cs typeface="Arial" panose="020B0604020202020204" pitchFamily="34" charset="0"/>
              </a:rPr>
              <a:t> di DKI Jakarta:</a:t>
            </a:r>
          </a:p>
          <a:p>
            <a:pPr marL="171450" lvl="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250" dirty="0">
                <a:latin typeface="+mj-lt"/>
                <a:cs typeface="Arial" panose="020B0604020202020204" pitchFamily="34" charset="0"/>
              </a:rPr>
              <a:t>Server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dalam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negeri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sehingga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mudah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jika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terdapat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troubleshoot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dalam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pengoperasian</a:t>
            </a:r>
            <a:endParaRPr lang="en-US" sz="1250" dirty="0">
              <a:latin typeface="+mj-lt"/>
              <a:cs typeface="Arial" panose="020B0604020202020204" pitchFamily="34" charset="0"/>
            </a:endParaRPr>
          </a:p>
          <a:p>
            <a:pPr marL="171450" lvl="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250" dirty="0">
                <a:latin typeface="+mj-lt"/>
                <a:cs typeface="Arial" panose="020B0604020202020204" pitchFamily="34" charset="0"/>
              </a:rPr>
              <a:t>Monitor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Toucscreen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dan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Pesan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Suara</a:t>
            </a:r>
            <a:endParaRPr lang="en-US" sz="1250" dirty="0">
              <a:latin typeface="+mj-lt"/>
              <a:cs typeface="Arial" panose="020B0604020202020204" pitchFamily="34" charset="0"/>
            </a:endParaRPr>
          </a:p>
          <a:p>
            <a:pPr marL="171450" lvl="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250" dirty="0">
                <a:latin typeface="+mj-lt"/>
                <a:cs typeface="Arial" panose="020B0604020202020204" pitchFamily="34" charset="0"/>
              </a:rPr>
              <a:t>Dashboard Real Time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sehingga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pelaksanaan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perparkiran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menjadi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transparan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dan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akuntabel</a:t>
            </a:r>
            <a:endParaRPr lang="en-US" sz="1250" dirty="0">
              <a:latin typeface="+mj-lt"/>
              <a:cs typeface="Arial" panose="020B0604020202020204" pitchFamily="34" charset="0"/>
            </a:endParaRPr>
          </a:p>
          <a:p>
            <a:pPr marL="171450" lvl="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250" dirty="0" err="1">
                <a:latin typeface="+mj-lt"/>
                <a:cs typeface="Arial" panose="020B0604020202020204" pitchFamily="34" charset="0"/>
              </a:rPr>
              <a:t>Aplikasi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Pengawas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digunakan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oleh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Korlap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dalam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pelaksanaan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monitoring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pendapatan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secara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real time</a:t>
            </a:r>
          </a:p>
          <a:p>
            <a:pPr marL="171450" lvl="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250" dirty="0" err="1">
                <a:latin typeface="+mj-lt"/>
                <a:cs typeface="Arial" panose="020B0604020202020204" pitchFamily="34" charset="0"/>
              </a:rPr>
              <a:t>Pembayaran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Cashless :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Kartu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UNIK, e-Wallet/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Dompet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Digital dan QRIS</a:t>
            </a:r>
          </a:p>
          <a:p>
            <a:pPr marL="171450" lvl="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250" dirty="0" err="1">
                <a:latin typeface="+mj-lt"/>
                <a:cs typeface="Arial" panose="020B0604020202020204" pitchFamily="34" charset="0"/>
              </a:rPr>
              <a:t>Terdapat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Video Tron /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Iklan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Video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berjalan</a:t>
            </a:r>
            <a:endParaRPr lang="en-US" sz="1250" dirty="0">
              <a:latin typeface="+mj-lt"/>
              <a:cs typeface="Arial" panose="020B0604020202020204" pitchFamily="34" charset="0"/>
            </a:endParaRPr>
          </a:p>
          <a:p>
            <a:pPr marL="171450" lvl="0" indent="-171450" algn="just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250" dirty="0">
                <a:latin typeface="+mj-lt"/>
                <a:cs typeface="Arial" panose="020B0604020202020204" pitchFamily="34" charset="0"/>
              </a:rPr>
              <a:t>Support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Disinsentif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Tarif Parkir :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dapat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membaca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plat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nomor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kendaraan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yang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belum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dan/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atau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tidak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 lulus uji </a:t>
            </a:r>
            <a:r>
              <a:rPr lang="en-US" sz="1250" dirty="0" err="1">
                <a:latin typeface="+mj-lt"/>
                <a:cs typeface="Arial" panose="020B0604020202020204" pitchFamily="34" charset="0"/>
              </a:rPr>
              <a:t>emisi</a:t>
            </a:r>
            <a:r>
              <a:rPr lang="en-US" sz="1250" dirty="0">
                <a:latin typeface="+mj-lt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D46B5C-905D-4252-BDF2-3EC505C84F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0" r="10268"/>
          <a:stretch/>
        </p:blipFill>
        <p:spPr>
          <a:xfrm>
            <a:off x="169741" y="1281607"/>
            <a:ext cx="1870745" cy="21728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473717-4E87-4DEF-B627-7AB6C4CFF5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1" r="16143"/>
          <a:stretch/>
        </p:blipFill>
        <p:spPr>
          <a:xfrm>
            <a:off x="2063692" y="1275684"/>
            <a:ext cx="1870745" cy="21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4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F2D811-696A-4561-AB36-7821BA82BA72}"/>
              </a:ext>
            </a:extLst>
          </p:cNvPr>
          <p:cNvGrpSpPr/>
          <p:nvPr/>
        </p:nvGrpSpPr>
        <p:grpSpPr>
          <a:xfrm>
            <a:off x="304800" y="190376"/>
            <a:ext cx="460516" cy="460516"/>
            <a:chOff x="1475657" y="1275606"/>
            <a:chExt cx="345387" cy="34538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F5E9D1-6E9A-469D-8D06-AB8F4F8A21B0}"/>
                </a:ext>
              </a:extLst>
            </p:cNvPr>
            <p:cNvSpPr/>
            <p:nvPr/>
          </p:nvSpPr>
          <p:spPr>
            <a:xfrm>
              <a:off x="1475657" y="1275606"/>
              <a:ext cx="345387" cy="3453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8C2476-E14A-43B6-9E8C-8A436F38C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9095" y="1322729"/>
              <a:ext cx="138512" cy="25114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D48DBF-5952-4302-80CC-92E31F6CBECD}"/>
              </a:ext>
            </a:extLst>
          </p:cNvPr>
          <p:cNvGrpSpPr/>
          <p:nvPr/>
        </p:nvGrpSpPr>
        <p:grpSpPr>
          <a:xfrm>
            <a:off x="6659526" y="1128111"/>
            <a:ext cx="3917713" cy="2175532"/>
            <a:chOff x="683568" y="1851666"/>
            <a:chExt cx="4392488" cy="2483212"/>
          </a:xfrm>
          <a:solidFill>
            <a:srgbClr val="009DD9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1AA226-A678-44FA-9F8B-E4056D5A823C}"/>
                </a:ext>
              </a:extLst>
            </p:cNvPr>
            <p:cNvSpPr/>
            <p:nvPr/>
          </p:nvSpPr>
          <p:spPr>
            <a:xfrm flipV="1">
              <a:off x="683568" y="1851666"/>
              <a:ext cx="4392488" cy="2483212"/>
            </a:xfrm>
            <a:custGeom>
              <a:avLst/>
              <a:gdLst>
                <a:gd name="connsiteX0" fmla="*/ 146242 w 4112744"/>
                <a:gd name="connsiteY0" fmla="*/ 0 h 1999832"/>
                <a:gd name="connsiteX1" fmla="*/ 3966502 w 4112744"/>
                <a:gd name="connsiteY1" fmla="*/ 0 h 1999832"/>
                <a:gd name="connsiteX2" fmla="*/ 4112744 w 4112744"/>
                <a:gd name="connsiteY2" fmla="*/ 146242 h 1999832"/>
                <a:gd name="connsiteX3" fmla="*/ 4112744 w 4112744"/>
                <a:gd name="connsiteY3" fmla="*/ 1528540 h 1999832"/>
                <a:gd name="connsiteX4" fmla="*/ 3966502 w 4112744"/>
                <a:gd name="connsiteY4" fmla="*/ 1674782 h 1999832"/>
                <a:gd name="connsiteX5" fmla="*/ 609565 w 4112744"/>
                <a:gd name="connsiteY5" fmla="*/ 1674782 h 1999832"/>
                <a:gd name="connsiteX6" fmla="*/ 609565 w 4112744"/>
                <a:gd name="connsiteY6" fmla="*/ 1999832 h 1999832"/>
                <a:gd name="connsiteX7" fmla="*/ 296265 w 4112744"/>
                <a:gd name="connsiteY7" fmla="*/ 1674782 h 1999832"/>
                <a:gd name="connsiteX8" fmla="*/ 146242 w 4112744"/>
                <a:gd name="connsiteY8" fmla="*/ 1674782 h 1999832"/>
                <a:gd name="connsiteX9" fmla="*/ 0 w 4112744"/>
                <a:gd name="connsiteY9" fmla="*/ 1528540 h 1999832"/>
                <a:gd name="connsiteX10" fmla="*/ 0 w 4112744"/>
                <a:gd name="connsiteY10" fmla="*/ 146242 h 1999832"/>
                <a:gd name="connsiteX11" fmla="*/ 146242 w 4112744"/>
                <a:gd name="connsiteY11" fmla="*/ 0 h 1999832"/>
                <a:gd name="connsiteX0" fmla="*/ 146242 w 4112744"/>
                <a:gd name="connsiteY0" fmla="*/ 0 h 2032004"/>
                <a:gd name="connsiteX1" fmla="*/ 3966502 w 4112744"/>
                <a:gd name="connsiteY1" fmla="*/ 0 h 2032004"/>
                <a:gd name="connsiteX2" fmla="*/ 4112744 w 4112744"/>
                <a:gd name="connsiteY2" fmla="*/ 146242 h 2032004"/>
                <a:gd name="connsiteX3" fmla="*/ 4112744 w 4112744"/>
                <a:gd name="connsiteY3" fmla="*/ 1528540 h 2032004"/>
                <a:gd name="connsiteX4" fmla="*/ 3966502 w 4112744"/>
                <a:gd name="connsiteY4" fmla="*/ 1674782 h 2032004"/>
                <a:gd name="connsiteX5" fmla="*/ 609565 w 4112744"/>
                <a:gd name="connsiteY5" fmla="*/ 1674782 h 2032004"/>
                <a:gd name="connsiteX6" fmla="*/ 553185 w 4112744"/>
                <a:gd name="connsiteY6" fmla="*/ 2032004 h 2032004"/>
                <a:gd name="connsiteX7" fmla="*/ 296265 w 4112744"/>
                <a:gd name="connsiteY7" fmla="*/ 1674782 h 2032004"/>
                <a:gd name="connsiteX8" fmla="*/ 146242 w 4112744"/>
                <a:gd name="connsiteY8" fmla="*/ 1674782 h 2032004"/>
                <a:gd name="connsiteX9" fmla="*/ 0 w 4112744"/>
                <a:gd name="connsiteY9" fmla="*/ 1528540 h 2032004"/>
                <a:gd name="connsiteX10" fmla="*/ 0 w 4112744"/>
                <a:gd name="connsiteY10" fmla="*/ 146242 h 2032004"/>
                <a:gd name="connsiteX11" fmla="*/ 146242 w 4112744"/>
                <a:gd name="connsiteY11" fmla="*/ 0 h 2032004"/>
                <a:gd name="connsiteX0" fmla="*/ 146242 w 4137579"/>
                <a:gd name="connsiteY0" fmla="*/ 0 h 2032004"/>
                <a:gd name="connsiteX1" fmla="*/ 3966502 w 4137579"/>
                <a:gd name="connsiteY1" fmla="*/ 0 h 2032004"/>
                <a:gd name="connsiteX2" fmla="*/ 4112744 w 4137579"/>
                <a:gd name="connsiteY2" fmla="*/ 146242 h 2032004"/>
                <a:gd name="connsiteX3" fmla="*/ 4137579 w 4137579"/>
                <a:gd name="connsiteY3" fmla="*/ 1410221 h 2032004"/>
                <a:gd name="connsiteX4" fmla="*/ 4112744 w 4137579"/>
                <a:gd name="connsiteY4" fmla="*/ 1528540 h 2032004"/>
                <a:gd name="connsiteX5" fmla="*/ 3966502 w 4137579"/>
                <a:gd name="connsiteY5" fmla="*/ 1674782 h 2032004"/>
                <a:gd name="connsiteX6" fmla="*/ 609565 w 4137579"/>
                <a:gd name="connsiteY6" fmla="*/ 1674782 h 2032004"/>
                <a:gd name="connsiteX7" fmla="*/ 553185 w 4137579"/>
                <a:gd name="connsiteY7" fmla="*/ 2032004 h 2032004"/>
                <a:gd name="connsiteX8" fmla="*/ 296265 w 4137579"/>
                <a:gd name="connsiteY8" fmla="*/ 1674782 h 2032004"/>
                <a:gd name="connsiteX9" fmla="*/ 146242 w 4137579"/>
                <a:gd name="connsiteY9" fmla="*/ 1674782 h 2032004"/>
                <a:gd name="connsiteX10" fmla="*/ 0 w 4137579"/>
                <a:gd name="connsiteY10" fmla="*/ 1528540 h 2032004"/>
                <a:gd name="connsiteX11" fmla="*/ 0 w 4137579"/>
                <a:gd name="connsiteY11" fmla="*/ 146242 h 2032004"/>
                <a:gd name="connsiteX12" fmla="*/ 146242 w 4137579"/>
                <a:gd name="connsiteY12" fmla="*/ 0 h 2032004"/>
                <a:gd name="connsiteX0" fmla="*/ 146242 w 4137579"/>
                <a:gd name="connsiteY0" fmla="*/ 0 h 2032004"/>
                <a:gd name="connsiteX1" fmla="*/ 3966502 w 4137579"/>
                <a:gd name="connsiteY1" fmla="*/ 0 h 2032004"/>
                <a:gd name="connsiteX2" fmla="*/ 4112744 w 4137579"/>
                <a:gd name="connsiteY2" fmla="*/ 146242 h 2032004"/>
                <a:gd name="connsiteX3" fmla="*/ 4137579 w 4137579"/>
                <a:gd name="connsiteY3" fmla="*/ 1410221 h 2032004"/>
                <a:gd name="connsiteX4" fmla="*/ 4112744 w 4137579"/>
                <a:gd name="connsiteY4" fmla="*/ 1528540 h 2032004"/>
                <a:gd name="connsiteX5" fmla="*/ 3966502 w 4137579"/>
                <a:gd name="connsiteY5" fmla="*/ 1674782 h 2032004"/>
                <a:gd name="connsiteX6" fmla="*/ 609565 w 4137579"/>
                <a:gd name="connsiteY6" fmla="*/ 1674782 h 2032004"/>
                <a:gd name="connsiteX7" fmla="*/ 553185 w 4137579"/>
                <a:gd name="connsiteY7" fmla="*/ 2032004 h 2032004"/>
                <a:gd name="connsiteX8" fmla="*/ 296265 w 4137579"/>
                <a:gd name="connsiteY8" fmla="*/ 1674782 h 2032004"/>
                <a:gd name="connsiteX9" fmla="*/ 146242 w 4137579"/>
                <a:gd name="connsiteY9" fmla="*/ 1674782 h 2032004"/>
                <a:gd name="connsiteX10" fmla="*/ 0 w 4137579"/>
                <a:gd name="connsiteY10" fmla="*/ 1528540 h 2032004"/>
                <a:gd name="connsiteX11" fmla="*/ 0 w 4137579"/>
                <a:gd name="connsiteY11" fmla="*/ 146242 h 2032004"/>
                <a:gd name="connsiteX12" fmla="*/ 146242 w 4137579"/>
                <a:gd name="connsiteY12" fmla="*/ 0 h 2032004"/>
                <a:gd name="connsiteX0" fmla="*/ 146242 w 4140682"/>
                <a:gd name="connsiteY0" fmla="*/ 0 h 2032004"/>
                <a:gd name="connsiteX1" fmla="*/ 3966502 w 4140682"/>
                <a:gd name="connsiteY1" fmla="*/ 0 h 2032004"/>
                <a:gd name="connsiteX2" fmla="*/ 4112744 w 4140682"/>
                <a:gd name="connsiteY2" fmla="*/ 146242 h 2032004"/>
                <a:gd name="connsiteX3" fmla="*/ 4137578 w 4140682"/>
                <a:gd name="connsiteY3" fmla="*/ 1238632 h 2032004"/>
                <a:gd name="connsiteX4" fmla="*/ 4137579 w 4140682"/>
                <a:gd name="connsiteY4" fmla="*/ 1410221 h 2032004"/>
                <a:gd name="connsiteX5" fmla="*/ 4112744 w 4140682"/>
                <a:gd name="connsiteY5" fmla="*/ 1528540 h 2032004"/>
                <a:gd name="connsiteX6" fmla="*/ 3966502 w 4140682"/>
                <a:gd name="connsiteY6" fmla="*/ 1674782 h 2032004"/>
                <a:gd name="connsiteX7" fmla="*/ 609565 w 4140682"/>
                <a:gd name="connsiteY7" fmla="*/ 1674782 h 2032004"/>
                <a:gd name="connsiteX8" fmla="*/ 553185 w 4140682"/>
                <a:gd name="connsiteY8" fmla="*/ 2032004 h 2032004"/>
                <a:gd name="connsiteX9" fmla="*/ 296265 w 4140682"/>
                <a:gd name="connsiteY9" fmla="*/ 1674782 h 2032004"/>
                <a:gd name="connsiteX10" fmla="*/ 146242 w 4140682"/>
                <a:gd name="connsiteY10" fmla="*/ 1674782 h 2032004"/>
                <a:gd name="connsiteX11" fmla="*/ 0 w 4140682"/>
                <a:gd name="connsiteY11" fmla="*/ 1528540 h 2032004"/>
                <a:gd name="connsiteX12" fmla="*/ 0 w 4140682"/>
                <a:gd name="connsiteY12" fmla="*/ 146242 h 2032004"/>
                <a:gd name="connsiteX13" fmla="*/ 146242 w 4140682"/>
                <a:gd name="connsiteY13" fmla="*/ 0 h 2032004"/>
                <a:gd name="connsiteX0" fmla="*/ 146242 w 4146437"/>
                <a:gd name="connsiteY0" fmla="*/ 0 h 2032004"/>
                <a:gd name="connsiteX1" fmla="*/ 3966502 w 4146437"/>
                <a:gd name="connsiteY1" fmla="*/ 0 h 2032004"/>
                <a:gd name="connsiteX2" fmla="*/ 4112744 w 4146437"/>
                <a:gd name="connsiteY2" fmla="*/ 146242 h 2032004"/>
                <a:gd name="connsiteX3" fmla="*/ 4137578 w 4146437"/>
                <a:gd name="connsiteY3" fmla="*/ 1238632 h 2032004"/>
                <a:gd name="connsiteX4" fmla="*/ 4137579 w 4146437"/>
                <a:gd name="connsiteY4" fmla="*/ 1410221 h 2032004"/>
                <a:gd name="connsiteX5" fmla="*/ 4112744 w 4146437"/>
                <a:gd name="connsiteY5" fmla="*/ 1528540 h 2032004"/>
                <a:gd name="connsiteX6" fmla="*/ 3966502 w 4146437"/>
                <a:gd name="connsiteY6" fmla="*/ 1674782 h 2032004"/>
                <a:gd name="connsiteX7" fmla="*/ 609565 w 4146437"/>
                <a:gd name="connsiteY7" fmla="*/ 1674782 h 2032004"/>
                <a:gd name="connsiteX8" fmla="*/ 553185 w 4146437"/>
                <a:gd name="connsiteY8" fmla="*/ 2032004 h 2032004"/>
                <a:gd name="connsiteX9" fmla="*/ 296265 w 4146437"/>
                <a:gd name="connsiteY9" fmla="*/ 1674782 h 2032004"/>
                <a:gd name="connsiteX10" fmla="*/ 146242 w 4146437"/>
                <a:gd name="connsiteY10" fmla="*/ 1674782 h 2032004"/>
                <a:gd name="connsiteX11" fmla="*/ 0 w 4146437"/>
                <a:gd name="connsiteY11" fmla="*/ 1528540 h 2032004"/>
                <a:gd name="connsiteX12" fmla="*/ 0 w 4146437"/>
                <a:gd name="connsiteY12" fmla="*/ 146242 h 2032004"/>
                <a:gd name="connsiteX13" fmla="*/ 146242 w 4146437"/>
                <a:gd name="connsiteY13" fmla="*/ 0 h 2032004"/>
                <a:gd name="connsiteX0" fmla="*/ 146242 w 4146437"/>
                <a:gd name="connsiteY0" fmla="*/ 0 h 2032004"/>
                <a:gd name="connsiteX1" fmla="*/ 3966502 w 4146437"/>
                <a:gd name="connsiteY1" fmla="*/ 0 h 2032004"/>
                <a:gd name="connsiteX2" fmla="*/ 4112744 w 4146437"/>
                <a:gd name="connsiteY2" fmla="*/ 146242 h 2032004"/>
                <a:gd name="connsiteX3" fmla="*/ 4137578 w 4146437"/>
                <a:gd name="connsiteY3" fmla="*/ 1238632 h 2032004"/>
                <a:gd name="connsiteX4" fmla="*/ 4145633 w 4146437"/>
                <a:gd name="connsiteY4" fmla="*/ 1324426 h 2032004"/>
                <a:gd name="connsiteX5" fmla="*/ 4137579 w 4146437"/>
                <a:gd name="connsiteY5" fmla="*/ 1410221 h 2032004"/>
                <a:gd name="connsiteX6" fmla="*/ 4112744 w 4146437"/>
                <a:gd name="connsiteY6" fmla="*/ 1528540 h 2032004"/>
                <a:gd name="connsiteX7" fmla="*/ 3966502 w 4146437"/>
                <a:gd name="connsiteY7" fmla="*/ 1674782 h 2032004"/>
                <a:gd name="connsiteX8" fmla="*/ 609565 w 4146437"/>
                <a:gd name="connsiteY8" fmla="*/ 1674782 h 2032004"/>
                <a:gd name="connsiteX9" fmla="*/ 553185 w 4146437"/>
                <a:gd name="connsiteY9" fmla="*/ 2032004 h 2032004"/>
                <a:gd name="connsiteX10" fmla="*/ 296265 w 4146437"/>
                <a:gd name="connsiteY10" fmla="*/ 1674782 h 2032004"/>
                <a:gd name="connsiteX11" fmla="*/ 146242 w 4146437"/>
                <a:gd name="connsiteY11" fmla="*/ 1674782 h 2032004"/>
                <a:gd name="connsiteX12" fmla="*/ 0 w 4146437"/>
                <a:gd name="connsiteY12" fmla="*/ 1528540 h 2032004"/>
                <a:gd name="connsiteX13" fmla="*/ 0 w 4146437"/>
                <a:gd name="connsiteY13" fmla="*/ 146242 h 2032004"/>
                <a:gd name="connsiteX14" fmla="*/ 146242 w 4146437"/>
                <a:gd name="connsiteY14" fmla="*/ 0 h 2032004"/>
                <a:gd name="connsiteX0" fmla="*/ 146242 w 4894681"/>
                <a:gd name="connsiteY0" fmla="*/ 0 h 2032004"/>
                <a:gd name="connsiteX1" fmla="*/ 3966502 w 4894681"/>
                <a:gd name="connsiteY1" fmla="*/ 0 h 2032004"/>
                <a:gd name="connsiteX2" fmla="*/ 4112744 w 4894681"/>
                <a:gd name="connsiteY2" fmla="*/ 146242 h 2032004"/>
                <a:gd name="connsiteX3" fmla="*/ 4137578 w 4894681"/>
                <a:gd name="connsiteY3" fmla="*/ 1238632 h 2032004"/>
                <a:gd name="connsiteX4" fmla="*/ 4894681 w 4894681"/>
                <a:gd name="connsiteY4" fmla="*/ 1361961 h 2032004"/>
                <a:gd name="connsiteX5" fmla="*/ 4137579 w 4894681"/>
                <a:gd name="connsiteY5" fmla="*/ 1410221 h 2032004"/>
                <a:gd name="connsiteX6" fmla="*/ 4112744 w 4894681"/>
                <a:gd name="connsiteY6" fmla="*/ 1528540 h 2032004"/>
                <a:gd name="connsiteX7" fmla="*/ 3966502 w 4894681"/>
                <a:gd name="connsiteY7" fmla="*/ 1674782 h 2032004"/>
                <a:gd name="connsiteX8" fmla="*/ 609565 w 4894681"/>
                <a:gd name="connsiteY8" fmla="*/ 1674782 h 2032004"/>
                <a:gd name="connsiteX9" fmla="*/ 553185 w 4894681"/>
                <a:gd name="connsiteY9" fmla="*/ 2032004 h 2032004"/>
                <a:gd name="connsiteX10" fmla="*/ 296265 w 4894681"/>
                <a:gd name="connsiteY10" fmla="*/ 1674782 h 2032004"/>
                <a:gd name="connsiteX11" fmla="*/ 146242 w 4894681"/>
                <a:gd name="connsiteY11" fmla="*/ 1674782 h 2032004"/>
                <a:gd name="connsiteX12" fmla="*/ 0 w 4894681"/>
                <a:gd name="connsiteY12" fmla="*/ 1528540 h 2032004"/>
                <a:gd name="connsiteX13" fmla="*/ 0 w 4894681"/>
                <a:gd name="connsiteY13" fmla="*/ 146242 h 2032004"/>
                <a:gd name="connsiteX14" fmla="*/ 146242 w 4894681"/>
                <a:gd name="connsiteY14" fmla="*/ 0 h 2032004"/>
                <a:gd name="connsiteX0" fmla="*/ 146242 w 4894681"/>
                <a:gd name="connsiteY0" fmla="*/ 0 h 2032004"/>
                <a:gd name="connsiteX1" fmla="*/ 3966502 w 4894681"/>
                <a:gd name="connsiteY1" fmla="*/ 0 h 2032004"/>
                <a:gd name="connsiteX2" fmla="*/ 4112744 w 4894681"/>
                <a:gd name="connsiteY2" fmla="*/ 146242 h 2032004"/>
                <a:gd name="connsiteX3" fmla="*/ 4137578 w 4894681"/>
                <a:gd name="connsiteY3" fmla="*/ 1179649 h 2032004"/>
                <a:gd name="connsiteX4" fmla="*/ 4894681 w 4894681"/>
                <a:gd name="connsiteY4" fmla="*/ 1361961 h 2032004"/>
                <a:gd name="connsiteX5" fmla="*/ 4137579 w 4894681"/>
                <a:gd name="connsiteY5" fmla="*/ 1410221 h 2032004"/>
                <a:gd name="connsiteX6" fmla="*/ 4112744 w 4894681"/>
                <a:gd name="connsiteY6" fmla="*/ 1528540 h 2032004"/>
                <a:gd name="connsiteX7" fmla="*/ 3966502 w 4894681"/>
                <a:gd name="connsiteY7" fmla="*/ 1674782 h 2032004"/>
                <a:gd name="connsiteX8" fmla="*/ 609565 w 4894681"/>
                <a:gd name="connsiteY8" fmla="*/ 1674782 h 2032004"/>
                <a:gd name="connsiteX9" fmla="*/ 553185 w 4894681"/>
                <a:gd name="connsiteY9" fmla="*/ 2032004 h 2032004"/>
                <a:gd name="connsiteX10" fmla="*/ 296265 w 4894681"/>
                <a:gd name="connsiteY10" fmla="*/ 1674782 h 2032004"/>
                <a:gd name="connsiteX11" fmla="*/ 146242 w 4894681"/>
                <a:gd name="connsiteY11" fmla="*/ 1674782 h 2032004"/>
                <a:gd name="connsiteX12" fmla="*/ 0 w 4894681"/>
                <a:gd name="connsiteY12" fmla="*/ 1528540 h 2032004"/>
                <a:gd name="connsiteX13" fmla="*/ 0 w 4894681"/>
                <a:gd name="connsiteY13" fmla="*/ 146242 h 2032004"/>
                <a:gd name="connsiteX14" fmla="*/ 146242 w 4894681"/>
                <a:gd name="connsiteY14" fmla="*/ 0 h 2032004"/>
                <a:gd name="connsiteX0" fmla="*/ 146242 w 4943007"/>
                <a:gd name="connsiteY0" fmla="*/ 0 h 2032004"/>
                <a:gd name="connsiteX1" fmla="*/ 3966502 w 4943007"/>
                <a:gd name="connsiteY1" fmla="*/ 0 h 2032004"/>
                <a:gd name="connsiteX2" fmla="*/ 4112744 w 4943007"/>
                <a:gd name="connsiteY2" fmla="*/ 146242 h 2032004"/>
                <a:gd name="connsiteX3" fmla="*/ 4137578 w 4943007"/>
                <a:gd name="connsiteY3" fmla="*/ 1179649 h 2032004"/>
                <a:gd name="connsiteX4" fmla="*/ 4943007 w 4943007"/>
                <a:gd name="connsiteY4" fmla="*/ 1367323 h 2032004"/>
                <a:gd name="connsiteX5" fmla="*/ 4137579 w 4943007"/>
                <a:gd name="connsiteY5" fmla="*/ 1410221 h 2032004"/>
                <a:gd name="connsiteX6" fmla="*/ 4112744 w 4943007"/>
                <a:gd name="connsiteY6" fmla="*/ 1528540 h 2032004"/>
                <a:gd name="connsiteX7" fmla="*/ 3966502 w 4943007"/>
                <a:gd name="connsiteY7" fmla="*/ 1674782 h 2032004"/>
                <a:gd name="connsiteX8" fmla="*/ 609565 w 4943007"/>
                <a:gd name="connsiteY8" fmla="*/ 1674782 h 2032004"/>
                <a:gd name="connsiteX9" fmla="*/ 553185 w 4943007"/>
                <a:gd name="connsiteY9" fmla="*/ 2032004 h 2032004"/>
                <a:gd name="connsiteX10" fmla="*/ 296265 w 4943007"/>
                <a:gd name="connsiteY10" fmla="*/ 1674782 h 2032004"/>
                <a:gd name="connsiteX11" fmla="*/ 146242 w 4943007"/>
                <a:gd name="connsiteY11" fmla="*/ 1674782 h 2032004"/>
                <a:gd name="connsiteX12" fmla="*/ 0 w 4943007"/>
                <a:gd name="connsiteY12" fmla="*/ 1528540 h 2032004"/>
                <a:gd name="connsiteX13" fmla="*/ 0 w 4943007"/>
                <a:gd name="connsiteY13" fmla="*/ 146242 h 2032004"/>
                <a:gd name="connsiteX14" fmla="*/ 146242 w 4943007"/>
                <a:gd name="connsiteY14" fmla="*/ 0 h 2032004"/>
                <a:gd name="connsiteX0" fmla="*/ 146242 w 4580565"/>
                <a:gd name="connsiteY0" fmla="*/ 0 h 2032004"/>
                <a:gd name="connsiteX1" fmla="*/ 3966502 w 4580565"/>
                <a:gd name="connsiteY1" fmla="*/ 0 h 2032004"/>
                <a:gd name="connsiteX2" fmla="*/ 4112744 w 4580565"/>
                <a:gd name="connsiteY2" fmla="*/ 146242 h 2032004"/>
                <a:gd name="connsiteX3" fmla="*/ 4137578 w 4580565"/>
                <a:gd name="connsiteY3" fmla="*/ 1179649 h 2032004"/>
                <a:gd name="connsiteX4" fmla="*/ 4580565 w 4580565"/>
                <a:gd name="connsiteY4" fmla="*/ 1302977 h 2032004"/>
                <a:gd name="connsiteX5" fmla="*/ 4137579 w 4580565"/>
                <a:gd name="connsiteY5" fmla="*/ 1410221 h 2032004"/>
                <a:gd name="connsiteX6" fmla="*/ 4112744 w 4580565"/>
                <a:gd name="connsiteY6" fmla="*/ 1528540 h 2032004"/>
                <a:gd name="connsiteX7" fmla="*/ 3966502 w 4580565"/>
                <a:gd name="connsiteY7" fmla="*/ 1674782 h 2032004"/>
                <a:gd name="connsiteX8" fmla="*/ 609565 w 4580565"/>
                <a:gd name="connsiteY8" fmla="*/ 1674782 h 2032004"/>
                <a:gd name="connsiteX9" fmla="*/ 553185 w 4580565"/>
                <a:gd name="connsiteY9" fmla="*/ 2032004 h 2032004"/>
                <a:gd name="connsiteX10" fmla="*/ 296265 w 4580565"/>
                <a:gd name="connsiteY10" fmla="*/ 1674782 h 2032004"/>
                <a:gd name="connsiteX11" fmla="*/ 146242 w 4580565"/>
                <a:gd name="connsiteY11" fmla="*/ 1674782 h 2032004"/>
                <a:gd name="connsiteX12" fmla="*/ 0 w 4580565"/>
                <a:gd name="connsiteY12" fmla="*/ 1528540 h 2032004"/>
                <a:gd name="connsiteX13" fmla="*/ 0 w 4580565"/>
                <a:gd name="connsiteY13" fmla="*/ 146242 h 2032004"/>
                <a:gd name="connsiteX14" fmla="*/ 146242 w 4580565"/>
                <a:gd name="connsiteY14" fmla="*/ 0 h 2032004"/>
                <a:gd name="connsiteX0" fmla="*/ 146242 w 4580565"/>
                <a:gd name="connsiteY0" fmla="*/ 0 h 2032004"/>
                <a:gd name="connsiteX1" fmla="*/ 3966502 w 4580565"/>
                <a:gd name="connsiteY1" fmla="*/ 0 h 2032004"/>
                <a:gd name="connsiteX2" fmla="*/ 4112744 w 4580565"/>
                <a:gd name="connsiteY2" fmla="*/ 146242 h 2032004"/>
                <a:gd name="connsiteX3" fmla="*/ 4137578 w 4580565"/>
                <a:gd name="connsiteY3" fmla="*/ 1179649 h 2032004"/>
                <a:gd name="connsiteX4" fmla="*/ 4580565 w 4580565"/>
                <a:gd name="connsiteY4" fmla="*/ 1302977 h 2032004"/>
                <a:gd name="connsiteX5" fmla="*/ 4137579 w 4580565"/>
                <a:gd name="connsiteY5" fmla="*/ 1410221 h 2032004"/>
                <a:gd name="connsiteX6" fmla="*/ 4112744 w 4580565"/>
                <a:gd name="connsiteY6" fmla="*/ 1528540 h 2032004"/>
                <a:gd name="connsiteX7" fmla="*/ 3966502 w 4580565"/>
                <a:gd name="connsiteY7" fmla="*/ 1674782 h 2032004"/>
                <a:gd name="connsiteX8" fmla="*/ 609565 w 4580565"/>
                <a:gd name="connsiteY8" fmla="*/ 1674782 h 2032004"/>
                <a:gd name="connsiteX9" fmla="*/ 553185 w 4580565"/>
                <a:gd name="connsiteY9" fmla="*/ 2032004 h 2032004"/>
                <a:gd name="connsiteX10" fmla="*/ 296265 w 4580565"/>
                <a:gd name="connsiteY10" fmla="*/ 1674782 h 2032004"/>
                <a:gd name="connsiteX11" fmla="*/ 146242 w 4580565"/>
                <a:gd name="connsiteY11" fmla="*/ 1674782 h 2032004"/>
                <a:gd name="connsiteX12" fmla="*/ 0 w 4580565"/>
                <a:gd name="connsiteY12" fmla="*/ 1528540 h 2032004"/>
                <a:gd name="connsiteX13" fmla="*/ 0 w 4580565"/>
                <a:gd name="connsiteY13" fmla="*/ 146242 h 2032004"/>
                <a:gd name="connsiteX14" fmla="*/ 146242 w 4580565"/>
                <a:gd name="connsiteY14" fmla="*/ 0 h 2032004"/>
                <a:gd name="connsiteX0" fmla="*/ 146242 w 4580565"/>
                <a:gd name="connsiteY0" fmla="*/ 0 h 2032004"/>
                <a:gd name="connsiteX1" fmla="*/ 3966502 w 4580565"/>
                <a:gd name="connsiteY1" fmla="*/ 0 h 2032004"/>
                <a:gd name="connsiteX2" fmla="*/ 4112744 w 4580565"/>
                <a:gd name="connsiteY2" fmla="*/ 146242 h 2032004"/>
                <a:gd name="connsiteX3" fmla="*/ 4137579 w 4580565"/>
                <a:gd name="connsiteY3" fmla="*/ 1168925 h 2032004"/>
                <a:gd name="connsiteX4" fmla="*/ 4580565 w 4580565"/>
                <a:gd name="connsiteY4" fmla="*/ 1302977 h 2032004"/>
                <a:gd name="connsiteX5" fmla="*/ 4137579 w 4580565"/>
                <a:gd name="connsiteY5" fmla="*/ 1410221 h 2032004"/>
                <a:gd name="connsiteX6" fmla="*/ 4112744 w 4580565"/>
                <a:gd name="connsiteY6" fmla="*/ 1528540 h 2032004"/>
                <a:gd name="connsiteX7" fmla="*/ 3966502 w 4580565"/>
                <a:gd name="connsiteY7" fmla="*/ 1674782 h 2032004"/>
                <a:gd name="connsiteX8" fmla="*/ 609565 w 4580565"/>
                <a:gd name="connsiteY8" fmla="*/ 1674782 h 2032004"/>
                <a:gd name="connsiteX9" fmla="*/ 553185 w 4580565"/>
                <a:gd name="connsiteY9" fmla="*/ 2032004 h 2032004"/>
                <a:gd name="connsiteX10" fmla="*/ 296265 w 4580565"/>
                <a:gd name="connsiteY10" fmla="*/ 1674782 h 2032004"/>
                <a:gd name="connsiteX11" fmla="*/ 146242 w 4580565"/>
                <a:gd name="connsiteY11" fmla="*/ 1674782 h 2032004"/>
                <a:gd name="connsiteX12" fmla="*/ 0 w 4580565"/>
                <a:gd name="connsiteY12" fmla="*/ 1528540 h 2032004"/>
                <a:gd name="connsiteX13" fmla="*/ 0 w 4580565"/>
                <a:gd name="connsiteY13" fmla="*/ 146242 h 2032004"/>
                <a:gd name="connsiteX14" fmla="*/ 146242 w 4580565"/>
                <a:gd name="connsiteY14" fmla="*/ 0 h 2032004"/>
                <a:gd name="connsiteX0" fmla="*/ 146242 w 4580565"/>
                <a:gd name="connsiteY0" fmla="*/ 0 h 2032004"/>
                <a:gd name="connsiteX1" fmla="*/ 3966502 w 4580565"/>
                <a:gd name="connsiteY1" fmla="*/ 0 h 2032004"/>
                <a:gd name="connsiteX2" fmla="*/ 4112744 w 4580565"/>
                <a:gd name="connsiteY2" fmla="*/ 146242 h 2032004"/>
                <a:gd name="connsiteX3" fmla="*/ 4137579 w 4580565"/>
                <a:gd name="connsiteY3" fmla="*/ 1168925 h 2032004"/>
                <a:gd name="connsiteX4" fmla="*/ 4580565 w 4580565"/>
                <a:gd name="connsiteY4" fmla="*/ 1302977 h 2032004"/>
                <a:gd name="connsiteX5" fmla="*/ 4137579 w 4580565"/>
                <a:gd name="connsiteY5" fmla="*/ 1410221 h 2032004"/>
                <a:gd name="connsiteX6" fmla="*/ 4112744 w 4580565"/>
                <a:gd name="connsiteY6" fmla="*/ 1528540 h 2032004"/>
                <a:gd name="connsiteX7" fmla="*/ 3966502 w 4580565"/>
                <a:gd name="connsiteY7" fmla="*/ 1674782 h 2032004"/>
                <a:gd name="connsiteX8" fmla="*/ 609565 w 4580565"/>
                <a:gd name="connsiteY8" fmla="*/ 1674782 h 2032004"/>
                <a:gd name="connsiteX9" fmla="*/ 553185 w 4580565"/>
                <a:gd name="connsiteY9" fmla="*/ 2032004 h 2032004"/>
                <a:gd name="connsiteX10" fmla="*/ 296265 w 4580565"/>
                <a:gd name="connsiteY10" fmla="*/ 1674782 h 2032004"/>
                <a:gd name="connsiteX11" fmla="*/ 146242 w 4580565"/>
                <a:gd name="connsiteY11" fmla="*/ 1674782 h 2032004"/>
                <a:gd name="connsiteX12" fmla="*/ 0 w 4580565"/>
                <a:gd name="connsiteY12" fmla="*/ 1528540 h 2032004"/>
                <a:gd name="connsiteX13" fmla="*/ 0 w 4580565"/>
                <a:gd name="connsiteY13" fmla="*/ 146242 h 2032004"/>
                <a:gd name="connsiteX14" fmla="*/ 146242 w 4580565"/>
                <a:gd name="connsiteY14" fmla="*/ 0 h 2032004"/>
                <a:gd name="connsiteX0" fmla="*/ 146242 w 4580565"/>
                <a:gd name="connsiteY0" fmla="*/ 0 h 1674782"/>
                <a:gd name="connsiteX1" fmla="*/ 3966502 w 4580565"/>
                <a:gd name="connsiteY1" fmla="*/ 0 h 1674782"/>
                <a:gd name="connsiteX2" fmla="*/ 4112744 w 4580565"/>
                <a:gd name="connsiteY2" fmla="*/ 146242 h 1674782"/>
                <a:gd name="connsiteX3" fmla="*/ 4137579 w 4580565"/>
                <a:gd name="connsiteY3" fmla="*/ 1168925 h 1674782"/>
                <a:gd name="connsiteX4" fmla="*/ 4580565 w 4580565"/>
                <a:gd name="connsiteY4" fmla="*/ 1302977 h 1674782"/>
                <a:gd name="connsiteX5" fmla="*/ 4137579 w 4580565"/>
                <a:gd name="connsiteY5" fmla="*/ 1410221 h 1674782"/>
                <a:gd name="connsiteX6" fmla="*/ 4112744 w 4580565"/>
                <a:gd name="connsiteY6" fmla="*/ 1528540 h 1674782"/>
                <a:gd name="connsiteX7" fmla="*/ 3966502 w 4580565"/>
                <a:gd name="connsiteY7" fmla="*/ 1674782 h 1674782"/>
                <a:gd name="connsiteX8" fmla="*/ 609565 w 4580565"/>
                <a:gd name="connsiteY8" fmla="*/ 1674782 h 1674782"/>
                <a:gd name="connsiteX9" fmla="*/ 296265 w 4580565"/>
                <a:gd name="connsiteY9" fmla="*/ 1674782 h 1674782"/>
                <a:gd name="connsiteX10" fmla="*/ 146242 w 4580565"/>
                <a:gd name="connsiteY10" fmla="*/ 1674782 h 1674782"/>
                <a:gd name="connsiteX11" fmla="*/ 0 w 4580565"/>
                <a:gd name="connsiteY11" fmla="*/ 1528540 h 1674782"/>
                <a:gd name="connsiteX12" fmla="*/ 0 w 4580565"/>
                <a:gd name="connsiteY12" fmla="*/ 146242 h 1674782"/>
                <a:gd name="connsiteX13" fmla="*/ 146242 w 4580565"/>
                <a:gd name="connsiteY13" fmla="*/ 0 h 1674782"/>
                <a:gd name="connsiteX0" fmla="*/ 146242 w 4580565"/>
                <a:gd name="connsiteY0" fmla="*/ 0 h 1674782"/>
                <a:gd name="connsiteX1" fmla="*/ 3966502 w 4580565"/>
                <a:gd name="connsiteY1" fmla="*/ 0 h 1674782"/>
                <a:gd name="connsiteX2" fmla="*/ 4112744 w 4580565"/>
                <a:gd name="connsiteY2" fmla="*/ 146242 h 1674782"/>
                <a:gd name="connsiteX3" fmla="*/ 4137579 w 4580565"/>
                <a:gd name="connsiteY3" fmla="*/ 1168925 h 1674782"/>
                <a:gd name="connsiteX4" fmla="*/ 4580565 w 4580565"/>
                <a:gd name="connsiteY4" fmla="*/ 1302977 h 1674782"/>
                <a:gd name="connsiteX5" fmla="*/ 4137579 w 4580565"/>
                <a:gd name="connsiteY5" fmla="*/ 1410221 h 1674782"/>
                <a:gd name="connsiteX6" fmla="*/ 4112744 w 4580565"/>
                <a:gd name="connsiteY6" fmla="*/ 1528540 h 1674782"/>
                <a:gd name="connsiteX7" fmla="*/ 3966502 w 4580565"/>
                <a:gd name="connsiteY7" fmla="*/ 1674782 h 1674782"/>
                <a:gd name="connsiteX8" fmla="*/ 296265 w 4580565"/>
                <a:gd name="connsiteY8" fmla="*/ 1674782 h 1674782"/>
                <a:gd name="connsiteX9" fmla="*/ 146242 w 4580565"/>
                <a:gd name="connsiteY9" fmla="*/ 1674782 h 1674782"/>
                <a:gd name="connsiteX10" fmla="*/ 0 w 4580565"/>
                <a:gd name="connsiteY10" fmla="*/ 1528540 h 1674782"/>
                <a:gd name="connsiteX11" fmla="*/ 0 w 4580565"/>
                <a:gd name="connsiteY11" fmla="*/ 146242 h 1674782"/>
                <a:gd name="connsiteX12" fmla="*/ 146242 w 4580565"/>
                <a:gd name="connsiteY12" fmla="*/ 0 h 1674782"/>
                <a:gd name="connsiteX0" fmla="*/ 146242 w 4580565"/>
                <a:gd name="connsiteY0" fmla="*/ 0 h 1674782"/>
                <a:gd name="connsiteX1" fmla="*/ 3966502 w 4580565"/>
                <a:gd name="connsiteY1" fmla="*/ 0 h 1674782"/>
                <a:gd name="connsiteX2" fmla="*/ 4112744 w 4580565"/>
                <a:gd name="connsiteY2" fmla="*/ 146242 h 1674782"/>
                <a:gd name="connsiteX3" fmla="*/ 4137579 w 4580565"/>
                <a:gd name="connsiteY3" fmla="*/ 1168925 h 1674782"/>
                <a:gd name="connsiteX4" fmla="*/ 4580565 w 4580565"/>
                <a:gd name="connsiteY4" fmla="*/ 1302977 h 1674782"/>
                <a:gd name="connsiteX5" fmla="*/ 4137579 w 4580565"/>
                <a:gd name="connsiteY5" fmla="*/ 1410221 h 1674782"/>
                <a:gd name="connsiteX6" fmla="*/ 4112744 w 4580565"/>
                <a:gd name="connsiteY6" fmla="*/ 1528540 h 1674782"/>
                <a:gd name="connsiteX7" fmla="*/ 3966502 w 4580565"/>
                <a:gd name="connsiteY7" fmla="*/ 1674782 h 1674782"/>
                <a:gd name="connsiteX8" fmla="*/ 146242 w 4580565"/>
                <a:gd name="connsiteY8" fmla="*/ 1674782 h 1674782"/>
                <a:gd name="connsiteX9" fmla="*/ 0 w 4580565"/>
                <a:gd name="connsiteY9" fmla="*/ 1528540 h 1674782"/>
                <a:gd name="connsiteX10" fmla="*/ 0 w 4580565"/>
                <a:gd name="connsiteY10" fmla="*/ 146242 h 1674782"/>
                <a:gd name="connsiteX11" fmla="*/ 146242 w 4580565"/>
                <a:gd name="connsiteY11" fmla="*/ 0 h 167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80565" h="1674782">
                  <a:moveTo>
                    <a:pt x="146242" y="0"/>
                  </a:moveTo>
                  <a:lnTo>
                    <a:pt x="3966502" y="0"/>
                  </a:lnTo>
                  <a:cubicBezTo>
                    <a:pt x="4047269" y="0"/>
                    <a:pt x="4112744" y="65475"/>
                    <a:pt x="4112744" y="146242"/>
                  </a:cubicBezTo>
                  <a:cubicBezTo>
                    <a:pt x="4141257" y="352681"/>
                    <a:pt x="4157603" y="1172747"/>
                    <a:pt x="4137579" y="1168925"/>
                  </a:cubicBezTo>
                  <a:cubicBezTo>
                    <a:pt x="4175277" y="1172253"/>
                    <a:pt x="4121471" y="1183223"/>
                    <a:pt x="4580565" y="1302977"/>
                  </a:cubicBezTo>
                  <a:cubicBezTo>
                    <a:pt x="4580565" y="1331575"/>
                    <a:pt x="4143061" y="1376202"/>
                    <a:pt x="4137579" y="1410221"/>
                  </a:cubicBezTo>
                  <a:lnTo>
                    <a:pt x="4112744" y="1528540"/>
                  </a:lnTo>
                  <a:cubicBezTo>
                    <a:pt x="4112744" y="1609307"/>
                    <a:pt x="4047269" y="1674782"/>
                    <a:pt x="3966502" y="1674782"/>
                  </a:cubicBezTo>
                  <a:lnTo>
                    <a:pt x="146242" y="1674782"/>
                  </a:lnTo>
                  <a:cubicBezTo>
                    <a:pt x="65475" y="1674782"/>
                    <a:pt x="0" y="1609307"/>
                    <a:pt x="0" y="1528540"/>
                  </a:cubicBezTo>
                  <a:lnTo>
                    <a:pt x="0" y="146242"/>
                  </a:lnTo>
                  <a:cubicBezTo>
                    <a:pt x="0" y="65475"/>
                    <a:pt x="65475" y="0"/>
                    <a:pt x="146242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CF404B-0472-4557-A7FB-9574F88AAEF7}"/>
                </a:ext>
              </a:extLst>
            </p:cNvPr>
            <p:cNvSpPr txBox="1"/>
            <p:nvPr/>
          </p:nvSpPr>
          <p:spPr>
            <a:xfrm>
              <a:off x="739100" y="1931553"/>
              <a:ext cx="3816424" cy="1943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00"/>
                </a:spcBef>
                <a:spcAft>
                  <a:spcPts val="400"/>
                </a:spcAft>
              </a:pP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JAKPARKIR</a:t>
              </a:r>
            </a:p>
            <a:p>
              <a:pPr algn="just">
                <a:spcBef>
                  <a:spcPts val="400"/>
                </a:spcBef>
                <a:spcAft>
                  <a:spcPts val="400"/>
                </a:spcAft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Merupakan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solusi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pemesanan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parkir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ruas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jalan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di DKI Jakarta via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aplikasi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.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Lewat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aplikasi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Jakparkir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,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pemilik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kendaraan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bermotor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dapat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memesan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slot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parkir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sebelum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kedatangan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, dan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melakukan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pembayaran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secara</a:t>
              </a:r>
              <a:r>
                <a:rPr lang="en-US" altLang="ko-KR" sz="1400" b="1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cashless-non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tunai</a:t>
              </a:r>
              <a:endParaRPr lang="en-US" altLang="ko-KR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A0C46F-DCC5-448C-91AC-B043DA40063E}"/>
              </a:ext>
            </a:extLst>
          </p:cNvPr>
          <p:cNvGrpSpPr/>
          <p:nvPr/>
        </p:nvGrpSpPr>
        <p:grpSpPr>
          <a:xfrm>
            <a:off x="153697" y="1488077"/>
            <a:ext cx="334890" cy="328386"/>
            <a:chOff x="1475656" y="1275606"/>
            <a:chExt cx="701783" cy="70178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7F9149-EC99-4920-B1D7-4E45E8B02B8A}"/>
                </a:ext>
              </a:extLst>
            </p:cNvPr>
            <p:cNvSpPr/>
            <p:nvPr/>
          </p:nvSpPr>
          <p:spPr>
            <a:xfrm>
              <a:off x="1475656" y="1275606"/>
              <a:ext cx="701783" cy="7017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F5D8A7-F1CC-4112-AB8E-3E0E166F5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2531" y="1365377"/>
              <a:ext cx="288032" cy="522241"/>
            </a:xfrm>
            <a:prstGeom prst="rect">
              <a:avLst/>
            </a:prstGeom>
          </p:spPr>
        </p:pic>
      </p:grp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5724E07-C69A-404E-98A0-4E35A02D14A2}"/>
              </a:ext>
            </a:extLst>
          </p:cNvPr>
          <p:cNvSpPr txBox="1">
            <a:spLocks/>
          </p:cNvSpPr>
          <p:nvPr/>
        </p:nvSpPr>
        <p:spPr>
          <a:xfrm>
            <a:off x="1000140" y="956199"/>
            <a:ext cx="48393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spc="300" dirty="0" err="1">
                <a:solidFill>
                  <a:srgbClr val="00B0F0"/>
                </a:solidFill>
              </a:rPr>
              <a:t>Keunggulan</a:t>
            </a:r>
            <a:r>
              <a:rPr lang="en-US" sz="2000" b="1" spc="300" dirty="0">
                <a:solidFill>
                  <a:srgbClr val="00B0F0"/>
                </a:solidFill>
              </a:rPr>
              <a:t> </a:t>
            </a:r>
            <a:r>
              <a:rPr lang="en-US" sz="2000" b="1" spc="300" dirty="0" err="1">
                <a:solidFill>
                  <a:srgbClr val="00B0F0"/>
                </a:solidFill>
              </a:rPr>
              <a:t>Aplikasi</a:t>
            </a:r>
            <a:r>
              <a:rPr lang="en-US" sz="2000" b="1" spc="300" dirty="0">
                <a:solidFill>
                  <a:srgbClr val="00B0F0"/>
                </a:solidFill>
              </a:rPr>
              <a:t> JAKPARKIR?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BF63A-A70A-48B2-8739-44B29FD9E08F}"/>
              </a:ext>
            </a:extLst>
          </p:cNvPr>
          <p:cNvSpPr txBox="1"/>
          <p:nvPr/>
        </p:nvSpPr>
        <p:spPr>
          <a:xfrm>
            <a:off x="568943" y="1444947"/>
            <a:ext cx="5747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Mudah</a:t>
            </a: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Aplikasi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telah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tersedia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di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Playstore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Pengguna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Jasa Parkir (PJP)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dapat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mendownload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install, daftar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akun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login dan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pesan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parkir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CECA22-F89B-4548-9E62-26A8E9D20F82}"/>
              </a:ext>
            </a:extLst>
          </p:cNvPr>
          <p:cNvSpPr txBox="1"/>
          <p:nvPr/>
        </p:nvSpPr>
        <p:spPr>
          <a:xfrm>
            <a:off x="546919" y="2421858"/>
            <a:ext cx="5747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Cepat</a:t>
            </a: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Proses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parkir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dapat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dilakukan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secara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cepat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dengan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melakukan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pemesanan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parkir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 PJP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dapat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secara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real time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mengetahui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slot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parkir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kosong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 Setelah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melakukan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pemesanan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PJP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akan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diarahkan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via google maps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menuju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slot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parkir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telah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dipesan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B12A1F-C058-4D50-9F04-5B812121418C}"/>
              </a:ext>
            </a:extLst>
          </p:cNvPr>
          <p:cNvSpPr txBox="1"/>
          <p:nvPr/>
        </p:nvSpPr>
        <p:spPr>
          <a:xfrm>
            <a:off x="513259" y="3473774"/>
            <a:ext cx="5815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Cashless</a:t>
            </a: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Sistem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pembayaran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dapat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menggunakan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QRIS Bank DKI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serta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e-wallet.</a:t>
            </a:r>
          </a:p>
          <a:p>
            <a:pPr algn="just"/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Dapat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dilakukan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Top Up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saldo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pada e-wallet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melalui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Mobile Banking, Internet Banking, SMS Banking dan ATM.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07A854-4FEB-4416-BE20-AA9F58187333}"/>
              </a:ext>
            </a:extLst>
          </p:cNvPr>
          <p:cNvSpPr txBox="1"/>
          <p:nvPr/>
        </p:nvSpPr>
        <p:spPr>
          <a:xfrm>
            <a:off x="488587" y="4538109"/>
            <a:ext cx="5862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Tarif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Progresif</a:t>
            </a: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Adanya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parkir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meter pada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teknologi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aplikasi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sebagai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dasar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pengenaan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tarif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progresif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selaras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dengan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upaya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peningkatan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pendapatan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dari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layanan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parkir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id-ID" sz="1200" noProof="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9C30FC-7AA5-46C5-BB6D-A9F63DDC89A5}"/>
              </a:ext>
            </a:extLst>
          </p:cNvPr>
          <p:cNvSpPr txBox="1"/>
          <p:nvPr/>
        </p:nvSpPr>
        <p:spPr>
          <a:xfrm>
            <a:off x="521884" y="5413397"/>
            <a:ext cx="58624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Integrasi Data</a:t>
            </a: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Aplikasi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Jakparkir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didorong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adanya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integrasi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dengan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Uji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Emisi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Kendaraan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Dinas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Lingkungan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Hidup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Uji KIR (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Dinas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Perhubungan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kendaraan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belum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pajak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belum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daftar 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ulang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altLang="ko-KR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Bapenda</a:t>
            </a:r>
            <a:r>
              <a:rPr lang="en-US" altLang="ko-KR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id-ID" sz="1200" noProof="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766236B-6DA9-48B3-B7B3-AC99E637DA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003" y="944360"/>
            <a:ext cx="1573765" cy="25400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 descr="Picture3.png">
            <a:extLst>
              <a:ext uri="{FF2B5EF4-FFF2-40B4-BE49-F238E27FC236}">
                <a16:creationId xmlns:a16="http://schemas.microsoft.com/office/drawing/2014/main" id="{2AAA246B-0D39-42E3-B5E6-120BD79AC27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8599" y="4096727"/>
            <a:ext cx="5411169" cy="254005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8092136-2D66-460E-9477-AC80BBAA4190}"/>
              </a:ext>
            </a:extLst>
          </p:cNvPr>
          <p:cNvSpPr txBox="1"/>
          <p:nvPr/>
        </p:nvSpPr>
        <p:spPr>
          <a:xfrm>
            <a:off x="8381280" y="3559516"/>
            <a:ext cx="2703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Proses </a:t>
            </a:r>
            <a:r>
              <a:rPr lang="en-US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Bisnis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JakParkir</a:t>
            </a:r>
            <a:endParaRPr lang="en-US" altLang="ko-KR" sz="10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E0BD30-69D9-4AA6-8688-6ED121B8324D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320AA97-EA0F-40F8-8472-80B08A4FCB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759CD25-6EC1-4004-89DD-1C32E9BF3D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0232B053-84CB-4A33-93FC-6BE51F2045F5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KEBIJAKAN PERPARKIRAN – DIGITALISASI PERPARKIRAN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26C9075-E6DA-42F2-A36E-9B0F310C6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3919C20-3B92-B12F-9F21-C5D1956F61AF}"/>
              </a:ext>
            </a:extLst>
          </p:cNvPr>
          <p:cNvGrpSpPr/>
          <p:nvPr/>
        </p:nvGrpSpPr>
        <p:grpSpPr>
          <a:xfrm>
            <a:off x="137355" y="2479575"/>
            <a:ext cx="334890" cy="328386"/>
            <a:chOff x="1475656" y="1275606"/>
            <a:chExt cx="701783" cy="70178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0BDCB68-60FF-ECE3-F3D6-7336B23694EA}"/>
                </a:ext>
              </a:extLst>
            </p:cNvPr>
            <p:cNvSpPr/>
            <p:nvPr/>
          </p:nvSpPr>
          <p:spPr>
            <a:xfrm>
              <a:off x="1475656" y="1275606"/>
              <a:ext cx="701783" cy="7017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9438D1-D180-06CE-2EAB-3F63E4A2F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2531" y="1365377"/>
              <a:ext cx="288032" cy="52224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1472F0C-09E5-AE96-A525-90B7E3252ABD}"/>
              </a:ext>
            </a:extLst>
          </p:cNvPr>
          <p:cNvGrpSpPr/>
          <p:nvPr/>
        </p:nvGrpSpPr>
        <p:grpSpPr>
          <a:xfrm>
            <a:off x="137355" y="3488894"/>
            <a:ext cx="334890" cy="328386"/>
            <a:chOff x="1475656" y="1275606"/>
            <a:chExt cx="701783" cy="7017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A889821-8144-1BB4-03E9-240E55A67CEF}"/>
                </a:ext>
              </a:extLst>
            </p:cNvPr>
            <p:cNvSpPr/>
            <p:nvPr/>
          </p:nvSpPr>
          <p:spPr>
            <a:xfrm>
              <a:off x="1475656" y="1275606"/>
              <a:ext cx="701783" cy="7017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E77E74-25CB-F14F-BB9A-899159B23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2531" y="1365377"/>
              <a:ext cx="288032" cy="5222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0EDEB6-32C7-8D7F-CFBE-58E74BD20E85}"/>
              </a:ext>
            </a:extLst>
          </p:cNvPr>
          <p:cNvGrpSpPr/>
          <p:nvPr/>
        </p:nvGrpSpPr>
        <p:grpSpPr>
          <a:xfrm>
            <a:off x="137355" y="4556797"/>
            <a:ext cx="334890" cy="328386"/>
            <a:chOff x="1475656" y="1275606"/>
            <a:chExt cx="701783" cy="7017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F52113-E294-6B56-C1BB-A133783B8CBC}"/>
                </a:ext>
              </a:extLst>
            </p:cNvPr>
            <p:cNvSpPr/>
            <p:nvPr/>
          </p:nvSpPr>
          <p:spPr>
            <a:xfrm>
              <a:off x="1475656" y="1275606"/>
              <a:ext cx="701783" cy="7017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6F416CB-EDB8-8FF4-7BD4-9DA4A9AA2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2531" y="1365377"/>
              <a:ext cx="288032" cy="52224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587EE-0371-0D51-9D3C-6C3DAA84EC8E}"/>
              </a:ext>
            </a:extLst>
          </p:cNvPr>
          <p:cNvGrpSpPr/>
          <p:nvPr/>
        </p:nvGrpSpPr>
        <p:grpSpPr>
          <a:xfrm>
            <a:off x="137355" y="5460507"/>
            <a:ext cx="334890" cy="328386"/>
            <a:chOff x="1475656" y="1275606"/>
            <a:chExt cx="701783" cy="70178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5CB99F-D503-EE73-959C-8A685622DF54}"/>
                </a:ext>
              </a:extLst>
            </p:cNvPr>
            <p:cNvSpPr/>
            <p:nvPr/>
          </p:nvSpPr>
          <p:spPr>
            <a:xfrm>
              <a:off x="1475656" y="1275606"/>
              <a:ext cx="701783" cy="7017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FCC4FD-00CE-CEBB-0DCB-3DC8C62C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2531" y="1365377"/>
              <a:ext cx="288032" cy="522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07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F2D811-696A-4561-AB36-7821BA82BA72}"/>
              </a:ext>
            </a:extLst>
          </p:cNvPr>
          <p:cNvGrpSpPr/>
          <p:nvPr/>
        </p:nvGrpSpPr>
        <p:grpSpPr>
          <a:xfrm>
            <a:off x="304800" y="190376"/>
            <a:ext cx="460516" cy="460516"/>
            <a:chOff x="1475657" y="1275606"/>
            <a:chExt cx="345387" cy="34538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F5E9D1-6E9A-469D-8D06-AB8F4F8A21B0}"/>
                </a:ext>
              </a:extLst>
            </p:cNvPr>
            <p:cNvSpPr/>
            <p:nvPr/>
          </p:nvSpPr>
          <p:spPr>
            <a:xfrm>
              <a:off x="1475657" y="1275606"/>
              <a:ext cx="345387" cy="3453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8C2476-E14A-43B6-9E8C-8A436F38C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9095" y="1322729"/>
              <a:ext cx="138512" cy="251141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8E0BD30-69D9-4AA6-8688-6ED121B8324D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320AA97-EA0F-40F8-8472-80B08A4FC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759CD25-6EC1-4004-89DD-1C32E9BF3D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0232B053-84CB-4A33-93FC-6BE51F2045F5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KEBIJAKAN PERPARKIRAN – DISINSENTIF TARIF PARKIR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B088E5-9119-4DDD-9367-223BCD601122}"/>
              </a:ext>
            </a:extLst>
          </p:cNvPr>
          <p:cNvGrpSpPr/>
          <p:nvPr/>
        </p:nvGrpSpPr>
        <p:grpSpPr>
          <a:xfrm>
            <a:off x="151687" y="750981"/>
            <a:ext cx="7596809" cy="3512168"/>
            <a:chOff x="299912" y="862610"/>
            <a:chExt cx="11250979" cy="4524600"/>
          </a:xfrm>
        </p:grpSpPr>
        <p:graphicFrame>
          <p:nvGraphicFramePr>
            <p:cNvPr id="50" name="Object 49">
              <a:extLst>
                <a:ext uri="{FF2B5EF4-FFF2-40B4-BE49-F238E27FC236}">
                  <a16:creationId xmlns:a16="http://schemas.microsoft.com/office/drawing/2014/main" id="{476CD4D6-90E0-4917-8EEA-7B40E4AF93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0546874"/>
                </p:ext>
              </p:extLst>
            </p:nvPr>
          </p:nvGraphicFramePr>
          <p:xfrm>
            <a:off x="3053140" y="1565427"/>
            <a:ext cx="1310773" cy="1097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CorelDRAW" r:id="rId7" imgW="2165400" imgH="1807560" progId="">
                    <p:embed/>
                  </p:oleObj>
                </mc:Choice>
                <mc:Fallback>
                  <p:oleObj name="CorelDRAW" r:id="rId7" imgW="2165400" imgH="1807560" progId="">
                    <p:embed/>
                    <p:pic>
                      <p:nvPicPr>
                        <p:cNvPr id="50" name="Object 49">
                          <a:extLst>
                            <a:ext uri="{FF2B5EF4-FFF2-40B4-BE49-F238E27FC236}">
                              <a16:creationId xmlns:a16="http://schemas.microsoft.com/office/drawing/2014/main" id="{476CD4D6-90E0-4917-8EEA-7B40E4AF93A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3140" y="1565427"/>
                          <a:ext cx="1310773" cy="109717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51">
              <a:extLst>
                <a:ext uri="{FF2B5EF4-FFF2-40B4-BE49-F238E27FC236}">
                  <a16:creationId xmlns:a16="http://schemas.microsoft.com/office/drawing/2014/main" id="{AEC96D53-5354-46C5-9F72-3DD19CAC6AB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5212325"/>
                </p:ext>
              </p:extLst>
            </p:nvPr>
          </p:nvGraphicFramePr>
          <p:xfrm>
            <a:off x="9236086" y="2420404"/>
            <a:ext cx="1683298" cy="1447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CorelDRAW" r:id="rId9" imgW="2927520" imgH="2512440" progId="">
                    <p:embed/>
                  </p:oleObj>
                </mc:Choice>
                <mc:Fallback>
                  <p:oleObj name="CorelDRAW" r:id="rId9" imgW="2927520" imgH="2512440" progId="">
                    <p:embed/>
                    <p:pic>
                      <p:nvPicPr>
                        <p:cNvPr id="52" name="Object 51">
                          <a:extLst>
                            <a:ext uri="{FF2B5EF4-FFF2-40B4-BE49-F238E27FC236}">
                              <a16:creationId xmlns:a16="http://schemas.microsoft.com/office/drawing/2014/main" id="{AEC96D53-5354-46C5-9F72-3DD19CAC6A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36086" y="2420404"/>
                          <a:ext cx="1683298" cy="144792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52">
              <a:extLst>
                <a:ext uri="{FF2B5EF4-FFF2-40B4-BE49-F238E27FC236}">
                  <a16:creationId xmlns:a16="http://schemas.microsoft.com/office/drawing/2014/main" id="{B4559E95-EF10-45ED-AC7B-82162B7D37D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7200020"/>
                </p:ext>
              </p:extLst>
            </p:nvPr>
          </p:nvGraphicFramePr>
          <p:xfrm>
            <a:off x="6127217" y="1768675"/>
            <a:ext cx="1458064" cy="14708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CorelDRAW" r:id="rId11" imgW="2203560" imgH="2217600" progId="">
                    <p:embed/>
                  </p:oleObj>
                </mc:Choice>
                <mc:Fallback>
                  <p:oleObj name="CorelDRAW" r:id="rId11" imgW="2203560" imgH="2217600" progId="">
                    <p:embed/>
                    <p:pic>
                      <p:nvPicPr>
                        <p:cNvPr id="53" name="Object 52">
                          <a:extLst>
                            <a:ext uri="{FF2B5EF4-FFF2-40B4-BE49-F238E27FC236}">
                              <a16:creationId xmlns:a16="http://schemas.microsoft.com/office/drawing/2014/main" id="{B4559E95-EF10-45ED-AC7B-82162B7D37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7217" y="1768675"/>
                          <a:ext cx="1458064" cy="147082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D7DA871-3906-4467-9D6E-606F258CC237}"/>
                </a:ext>
              </a:extLst>
            </p:cNvPr>
            <p:cNvGrpSpPr/>
            <p:nvPr/>
          </p:nvGrpSpPr>
          <p:grpSpPr>
            <a:xfrm>
              <a:off x="3077612" y="3671207"/>
              <a:ext cx="1316846" cy="615835"/>
              <a:chOff x="4811641" y="3165368"/>
              <a:chExt cx="1529508" cy="774587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6F6DE42D-7E38-4B14-9686-91F60E93B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6444" y="3165368"/>
                <a:ext cx="420300" cy="774587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25CC66D-6F9D-443E-85AF-67D63EC2A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1641" y="3441521"/>
                <a:ext cx="387474" cy="466485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3B01B089-4822-4BA3-8FAF-D94929CDA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317" y="3530091"/>
                <a:ext cx="428395" cy="393890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49B6DA7A-0070-449C-8926-A56D6A469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8275" y="3265927"/>
                <a:ext cx="232874" cy="191568"/>
              </a:xfrm>
              <a:prstGeom prst="rect">
                <a:avLst/>
              </a:prstGeom>
            </p:spPr>
          </p:pic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CF2B245-E69A-4364-B563-87DD72325B8B}"/>
                </a:ext>
              </a:extLst>
            </p:cNvPr>
            <p:cNvSpPr/>
            <p:nvPr/>
          </p:nvSpPr>
          <p:spPr>
            <a:xfrm>
              <a:off x="592805" y="1733756"/>
              <a:ext cx="2379286" cy="89195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Mensyaratkan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untuk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memiliki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fasilitas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UE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dalam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perizinannya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22B1A38-3216-49BF-BD51-143D804E6BE6}"/>
                </a:ext>
              </a:extLst>
            </p:cNvPr>
            <p:cNvSpPr/>
            <p:nvPr/>
          </p:nvSpPr>
          <p:spPr>
            <a:xfrm>
              <a:off x="4845693" y="862610"/>
              <a:ext cx="3818221" cy="10063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DATA CENTER</a:t>
              </a:r>
            </a:p>
            <a:p>
              <a:pPr algn="ctr"/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Diskominfotik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, DLH,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Dishub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Bapenda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, DPMPTSP 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DB9794-CEE2-4082-9E9C-1EA4121362CA}"/>
                </a:ext>
              </a:extLst>
            </p:cNvPr>
            <p:cNvSpPr/>
            <p:nvPr/>
          </p:nvSpPr>
          <p:spPr>
            <a:xfrm>
              <a:off x="9084009" y="3861883"/>
              <a:ext cx="2466882" cy="4574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Pengelola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Parkir</a:t>
              </a:r>
              <a:endParaRPr lang="en-US" sz="1400" b="1" dirty="0">
                <a:solidFill>
                  <a:schemeClr val="accent1"/>
                </a:solidFill>
                <a:cs typeface="MV Boli" panose="02000500030200090000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677FBB8-4188-45AC-BACD-E0AEB83638C9}"/>
                </a:ext>
              </a:extLst>
            </p:cNvPr>
            <p:cNvSpPr/>
            <p:nvPr/>
          </p:nvSpPr>
          <p:spPr>
            <a:xfrm>
              <a:off x="440090" y="1048813"/>
              <a:ext cx="2559090" cy="77760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Pendaftaran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Tempat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Uji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Emisi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(DPMPTSP)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5FC9C43-606C-4216-A8AA-3A2EC7C9D5B9}"/>
                </a:ext>
              </a:extLst>
            </p:cNvPr>
            <p:cNvCxnSpPr/>
            <p:nvPr/>
          </p:nvCxnSpPr>
          <p:spPr>
            <a:xfrm flipV="1">
              <a:off x="4525229" y="2459291"/>
              <a:ext cx="1423758" cy="10758"/>
            </a:xfrm>
            <a:prstGeom prst="straightConnector1">
              <a:avLst/>
            </a:prstGeom>
            <a:ln w="28575">
              <a:solidFill>
                <a:srgbClr val="58CCFE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031BFCC-14B1-4F05-810F-A9DFB5FDF1A0}"/>
                </a:ext>
              </a:extLst>
            </p:cNvPr>
            <p:cNvCxnSpPr/>
            <p:nvPr/>
          </p:nvCxnSpPr>
          <p:spPr>
            <a:xfrm flipV="1">
              <a:off x="5088666" y="2847132"/>
              <a:ext cx="1061477" cy="678619"/>
            </a:xfrm>
            <a:prstGeom prst="straightConnector1">
              <a:avLst/>
            </a:prstGeom>
            <a:ln w="28575">
              <a:solidFill>
                <a:srgbClr val="58CCFE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D0C64BD-CBD2-4303-93F7-DE1533B8EB41}"/>
                </a:ext>
              </a:extLst>
            </p:cNvPr>
            <p:cNvCxnSpPr/>
            <p:nvPr/>
          </p:nvCxnSpPr>
          <p:spPr>
            <a:xfrm flipV="1">
              <a:off x="6868801" y="3271199"/>
              <a:ext cx="14898" cy="433058"/>
            </a:xfrm>
            <a:prstGeom prst="straightConnector1">
              <a:avLst/>
            </a:prstGeom>
            <a:ln w="28575">
              <a:solidFill>
                <a:srgbClr val="58CCFE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88225BB-FC56-4051-A6B0-A082A67CCCC1}"/>
                </a:ext>
              </a:extLst>
            </p:cNvPr>
            <p:cNvCxnSpPr/>
            <p:nvPr/>
          </p:nvCxnSpPr>
          <p:spPr>
            <a:xfrm>
              <a:off x="7591899" y="2652698"/>
              <a:ext cx="1471462" cy="297179"/>
            </a:xfrm>
            <a:prstGeom prst="straightConnector1">
              <a:avLst/>
            </a:prstGeom>
            <a:ln w="28575">
              <a:solidFill>
                <a:srgbClr val="58CCFE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EA07D0E-1B35-46BF-BE47-D0D4FB07C3AC}"/>
                </a:ext>
              </a:extLst>
            </p:cNvPr>
            <p:cNvCxnSpPr/>
            <p:nvPr/>
          </p:nvCxnSpPr>
          <p:spPr>
            <a:xfrm flipH="1">
              <a:off x="3568228" y="2811093"/>
              <a:ext cx="0" cy="70597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38EB286-49B4-4418-A13D-01A580E5FEBC}"/>
                </a:ext>
              </a:extLst>
            </p:cNvPr>
            <p:cNvCxnSpPr/>
            <p:nvPr/>
          </p:nvCxnSpPr>
          <p:spPr>
            <a:xfrm>
              <a:off x="4933994" y="4135010"/>
              <a:ext cx="804431" cy="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6F4CCE2-A652-4C18-9F12-3117C1B3FF56}"/>
                </a:ext>
              </a:extLst>
            </p:cNvPr>
            <p:cNvCxnSpPr/>
            <p:nvPr/>
          </p:nvCxnSpPr>
          <p:spPr>
            <a:xfrm flipV="1">
              <a:off x="7741091" y="3301200"/>
              <a:ext cx="1337912" cy="808521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F5503D-8D3B-4D07-918E-2B05FFF08375}"/>
                </a:ext>
              </a:extLst>
            </p:cNvPr>
            <p:cNvSpPr/>
            <p:nvPr/>
          </p:nvSpPr>
          <p:spPr>
            <a:xfrm>
              <a:off x="479432" y="3963002"/>
              <a:ext cx="2285530" cy="6403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Memperpanjang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izin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Bengkel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ke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DPMPTSP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44CA787-69A2-4501-BFE2-BC677B12F5A5}"/>
                </a:ext>
              </a:extLst>
            </p:cNvPr>
            <p:cNvSpPr/>
            <p:nvPr/>
          </p:nvSpPr>
          <p:spPr>
            <a:xfrm>
              <a:off x="324486" y="3641267"/>
              <a:ext cx="2441856" cy="4574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Tempat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Uji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Emisi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DFD817C-BE16-49F4-8693-E81D89BF678E}"/>
                </a:ext>
              </a:extLst>
            </p:cNvPr>
            <p:cNvSpPr/>
            <p:nvPr/>
          </p:nvSpPr>
          <p:spPr>
            <a:xfrm>
              <a:off x="4876902" y="4706929"/>
              <a:ext cx="4013590" cy="3964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Kendaraan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wajib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Uji</a:t>
              </a:r>
              <a:r>
                <a:rPr lang="en-US" sz="14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4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Emisi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B79F3D8-F746-4567-A2CC-E05AE0988C8F}"/>
                </a:ext>
              </a:extLst>
            </p:cNvPr>
            <p:cNvSpPr/>
            <p:nvPr/>
          </p:nvSpPr>
          <p:spPr>
            <a:xfrm>
              <a:off x="299912" y="908721"/>
              <a:ext cx="10870422" cy="4437246"/>
            </a:xfrm>
            <a:prstGeom prst="rect">
              <a:avLst/>
            </a:prstGeom>
            <a:noFill/>
            <a:ln w="28575">
              <a:solidFill>
                <a:srgbClr val="58CCF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5AE68A-481A-4165-8CF7-B7B70AB3EE48}"/>
                </a:ext>
              </a:extLst>
            </p:cNvPr>
            <p:cNvSpPr/>
            <p:nvPr/>
          </p:nvSpPr>
          <p:spPr>
            <a:xfrm>
              <a:off x="2861508" y="4282862"/>
              <a:ext cx="1600597" cy="365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Tempat</a:t>
              </a:r>
              <a:r>
                <a:rPr lang="en-US" sz="10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0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Uji</a:t>
              </a:r>
              <a:r>
                <a:rPr lang="en-US" sz="1000" b="1" dirty="0">
                  <a:solidFill>
                    <a:schemeClr val="accent1"/>
                  </a:solidFill>
                  <a:cs typeface="MV Boli" panose="02000500030200090000" pitchFamily="2" charset="0"/>
                </a:rPr>
                <a:t> </a:t>
              </a:r>
              <a:r>
                <a:rPr lang="en-US" sz="1000" b="1" dirty="0" err="1">
                  <a:solidFill>
                    <a:schemeClr val="accent1"/>
                  </a:solidFill>
                  <a:cs typeface="MV Boli" panose="02000500030200090000" pitchFamily="2" charset="0"/>
                </a:rPr>
                <a:t>Emisi</a:t>
              </a:r>
              <a:endParaRPr lang="en-US" sz="1000" b="1" dirty="0">
                <a:solidFill>
                  <a:schemeClr val="accent1"/>
                </a:solidFill>
                <a:cs typeface="MV Boli" panose="02000500030200090000" pitchFamily="2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328ABE1-658D-44A5-A7AA-A9FF2FAF1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68889" t="20419" r="24386" b="52601"/>
            <a:stretch/>
          </p:blipFill>
          <p:spPr>
            <a:xfrm>
              <a:off x="9145579" y="1505957"/>
              <a:ext cx="382611" cy="815487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7D3FCBF-E6DB-4098-8EF8-3342D3F67CEC}"/>
                </a:ext>
              </a:extLst>
            </p:cNvPr>
            <p:cNvCxnSpPr/>
            <p:nvPr/>
          </p:nvCxnSpPr>
          <p:spPr>
            <a:xfrm>
              <a:off x="457244" y="5170980"/>
              <a:ext cx="804431" cy="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2F802DD-FCD2-4E1D-B61A-54E401EA0D47}"/>
                </a:ext>
              </a:extLst>
            </p:cNvPr>
            <p:cNvCxnSpPr/>
            <p:nvPr/>
          </p:nvCxnSpPr>
          <p:spPr>
            <a:xfrm>
              <a:off x="472484" y="4999880"/>
              <a:ext cx="804431" cy="0"/>
            </a:xfrm>
            <a:prstGeom prst="straightConnector1">
              <a:avLst/>
            </a:prstGeom>
            <a:ln w="28575">
              <a:solidFill>
                <a:srgbClr val="58CCFE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53C971-684D-4BB7-A487-92203E933869}"/>
                </a:ext>
              </a:extLst>
            </p:cNvPr>
            <p:cNvSpPr/>
            <p:nvPr/>
          </p:nvSpPr>
          <p:spPr>
            <a:xfrm>
              <a:off x="1276583" y="4758542"/>
              <a:ext cx="1295958" cy="4116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i="1" dirty="0" err="1">
                  <a:solidFill>
                    <a:srgbClr val="FF0000"/>
                  </a:solidFill>
                  <a:cs typeface="MV Boli" panose="02000500030200090000" pitchFamily="2" charset="0"/>
                </a:rPr>
                <a:t>Aliran</a:t>
              </a:r>
              <a:r>
                <a:rPr lang="en-US" sz="1200" i="1" dirty="0">
                  <a:solidFill>
                    <a:srgbClr val="FF0000"/>
                  </a:solidFill>
                  <a:cs typeface="MV Boli" panose="02000500030200090000" pitchFamily="2" charset="0"/>
                </a:rPr>
                <a:t> data</a:t>
              </a:r>
              <a:endParaRPr lang="en-ID" sz="1200" i="1" dirty="0">
                <a:solidFill>
                  <a:srgbClr val="FF000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E8624DD-1C1C-4EA2-A1AF-A3B3D5FC641A}"/>
                </a:ext>
              </a:extLst>
            </p:cNvPr>
            <p:cNvSpPr/>
            <p:nvPr/>
          </p:nvSpPr>
          <p:spPr>
            <a:xfrm>
              <a:off x="1246104" y="4975537"/>
              <a:ext cx="1508578" cy="4116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i="1" dirty="0">
                  <a:solidFill>
                    <a:srgbClr val="FF0000"/>
                  </a:solidFill>
                  <a:cs typeface="MV Boli" panose="02000500030200090000" pitchFamily="2" charset="0"/>
                </a:rPr>
                <a:t>Proses offline</a:t>
              </a:r>
              <a:endParaRPr lang="en-ID" sz="1200" i="1" dirty="0">
                <a:solidFill>
                  <a:srgbClr val="FF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1EC6939-D8B8-4B1A-9C37-1FE8DF840937}"/>
                </a:ext>
              </a:extLst>
            </p:cNvPr>
            <p:cNvSpPr/>
            <p:nvPr/>
          </p:nvSpPr>
          <p:spPr>
            <a:xfrm rot="19654580">
              <a:off x="8138653" y="3636406"/>
              <a:ext cx="957664" cy="365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Parkir</a:t>
              </a:r>
              <a:endParaRPr lang="en-ID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35CB5BC-7E25-459A-ACE9-C33E17F3ADE7}"/>
                </a:ext>
              </a:extLst>
            </p:cNvPr>
            <p:cNvSpPr/>
            <p:nvPr/>
          </p:nvSpPr>
          <p:spPr>
            <a:xfrm>
              <a:off x="4624484" y="4152050"/>
              <a:ext cx="1134011" cy="365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Uji</a:t>
              </a:r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10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emisi</a:t>
              </a:r>
              <a:endParaRPr lang="en-ID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B25F3A5-987B-4373-8694-7519603149E5}"/>
                </a:ext>
              </a:extLst>
            </p:cNvPr>
            <p:cNvSpPr/>
            <p:nvPr/>
          </p:nvSpPr>
          <p:spPr>
            <a:xfrm>
              <a:off x="1803308" y="2746644"/>
              <a:ext cx="1742121" cy="754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9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Izin</a:t>
              </a:r>
              <a:r>
                <a:rPr 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9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baru</a:t>
              </a:r>
              <a:r>
                <a:rPr 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9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penyelenggaraan</a:t>
              </a:r>
              <a:r>
                <a:rPr 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9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Uji</a:t>
              </a:r>
              <a:r>
                <a:rPr 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9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Emisi</a:t>
              </a:r>
              <a:endParaRPr lang="en-ID" sz="900" i="1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F949F80-7270-403A-BA4C-03DAF97C143B}"/>
                </a:ext>
              </a:extLst>
            </p:cNvPr>
            <p:cNvCxnSpPr/>
            <p:nvPr/>
          </p:nvCxnSpPr>
          <p:spPr>
            <a:xfrm flipH="1">
              <a:off x="3714121" y="2851049"/>
              <a:ext cx="3388" cy="761768"/>
            </a:xfrm>
            <a:prstGeom prst="straightConnector1">
              <a:avLst/>
            </a:prstGeom>
            <a:ln w="28575">
              <a:solidFill>
                <a:schemeClr val="accent4">
                  <a:lumMod val="50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48108F-04BB-48D5-8914-A1E77A03D84A}"/>
                </a:ext>
              </a:extLst>
            </p:cNvPr>
            <p:cNvSpPr/>
            <p:nvPr/>
          </p:nvSpPr>
          <p:spPr>
            <a:xfrm>
              <a:off x="4415506" y="2109699"/>
              <a:ext cx="1291968" cy="365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Data </a:t>
              </a:r>
              <a:r>
                <a:rPr lang="en-US" sz="10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bengkel</a:t>
              </a:r>
              <a:endParaRPr lang="en-ID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86E11A7-8392-44EC-8C6F-30E048B8C691}"/>
                </a:ext>
              </a:extLst>
            </p:cNvPr>
            <p:cNvCxnSpPr/>
            <p:nvPr/>
          </p:nvCxnSpPr>
          <p:spPr>
            <a:xfrm flipH="1">
              <a:off x="4868551" y="2717611"/>
              <a:ext cx="1126158" cy="712326"/>
            </a:xfrm>
            <a:prstGeom prst="straightConnector1">
              <a:avLst/>
            </a:prstGeom>
            <a:ln w="28575">
              <a:solidFill>
                <a:srgbClr val="58CCFE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4732466-8A3C-410A-B2FE-50B45E090BBB}"/>
                </a:ext>
              </a:extLst>
            </p:cNvPr>
            <p:cNvSpPr/>
            <p:nvPr/>
          </p:nvSpPr>
          <p:spPr>
            <a:xfrm rot="19491231">
              <a:off x="4912720" y="2711408"/>
              <a:ext cx="836133" cy="365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Akun</a:t>
              </a:r>
              <a:endParaRPr lang="en-ID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A85722D-AB29-411C-B073-02F8DD3D1A01}"/>
                </a:ext>
              </a:extLst>
            </p:cNvPr>
            <p:cNvCxnSpPr>
              <a:endCxn id="71" idx="1"/>
            </p:cNvCxnSpPr>
            <p:nvPr/>
          </p:nvCxnSpPr>
          <p:spPr>
            <a:xfrm flipV="1">
              <a:off x="7595709" y="1913701"/>
              <a:ext cx="1549870" cy="365617"/>
            </a:xfrm>
            <a:prstGeom prst="straightConnector1">
              <a:avLst/>
            </a:prstGeom>
            <a:ln w="28575">
              <a:solidFill>
                <a:srgbClr val="58CCFE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8FE7B6A-3E5C-4F84-9576-AE9900EDFBF6}"/>
                </a:ext>
              </a:extLst>
            </p:cNvPr>
            <p:cNvSpPr/>
            <p:nvPr/>
          </p:nvSpPr>
          <p:spPr>
            <a:xfrm rot="19491231">
              <a:off x="5246842" y="3209763"/>
              <a:ext cx="1097295" cy="5946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Input data</a:t>
              </a:r>
            </a:p>
            <a:p>
              <a:pPr algn="ctr"/>
              <a:r>
                <a:rPr lang="en-US" sz="10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kendaraan</a:t>
              </a:r>
              <a:endParaRPr lang="en-ID" sz="1000" i="1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E779406-AE7A-461E-BBE5-713A60A193F4}"/>
                </a:ext>
              </a:extLst>
            </p:cNvPr>
            <p:cNvSpPr/>
            <p:nvPr/>
          </p:nvSpPr>
          <p:spPr>
            <a:xfrm rot="20834098">
              <a:off x="7496084" y="1768096"/>
              <a:ext cx="1515130" cy="365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Data </a:t>
              </a:r>
              <a:r>
                <a:rPr lang="en-US" sz="10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kendaraan</a:t>
              </a:r>
              <a:endParaRPr lang="en-ID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32ADB73-BC68-4B28-B941-C716AE3552F7}"/>
                </a:ext>
              </a:extLst>
            </p:cNvPr>
            <p:cNvSpPr/>
            <p:nvPr/>
          </p:nvSpPr>
          <p:spPr>
            <a:xfrm rot="727986">
              <a:off x="7465602" y="2434846"/>
              <a:ext cx="1515130" cy="365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Data </a:t>
              </a:r>
              <a:r>
                <a:rPr lang="en-US" sz="10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kendaraan</a:t>
              </a:r>
              <a:endParaRPr lang="en-ID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E85656E-8566-4150-8578-40F22803B60C}"/>
                </a:ext>
              </a:extLst>
            </p:cNvPr>
            <p:cNvSpPr/>
            <p:nvPr/>
          </p:nvSpPr>
          <p:spPr>
            <a:xfrm>
              <a:off x="6864328" y="3434529"/>
              <a:ext cx="1061684" cy="365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Cek</a:t>
              </a:r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status</a:t>
              </a:r>
              <a:endParaRPr lang="en-ID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AF880A8-C56A-4026-831D-ABC0DB76672D}"/>
                </a:ext>
              </a:extLst>
            </p:cNvPr>
            <p:cNvSpPr/>
            <p:nvPr/>
          </p:nvSpPr>
          <p:spPr>
            <a:xfrm>
              <a:off x="3719227" y="2727288"/>
              <a:ext cx="1126464" cy="754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Status </a:t>
              </a:r>
              <a:r>
                <a:rPr lang="en-US" sz="9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Tempat</a:t>
              </a:r>
              <a:r>
                <a:rPr 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9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Uji</a:t>
              </a:r>
              <a:r>
                <a:rPr lang="en-US" sz="900" i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 </a:t>
              </a:r>
              <a:r>
                <a:rPr lang="en-US" sz="9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MV Boli" panose="02000500030200090000" pitchFamily="2" charset="0"/>
                </a:rPr>
                <a:t>Emisi</a:t>
              </a:r>
              <a:endParaRPr lang="en-ID" sz="900" i="1" dirty="0">
                <a:solidFill>
                  <a:schemeClr val="tx1">
                    <a:lumMod val="50000"/>
                    <a:lumOff val="50000"/>
                  </a:schemeClr>
                </a:solidFill>
                <a:cs typeface="MV Boli" panose="02000500030200090000" pitchFamily="2" charset="0"/>
              </a:endParaRPr>
            </a:p>
          </p:txBody>
        </p:sp>
        <p:graphicFrame>
          <p:nvGraphicFramePr>
            <p:cNvPr id="89" name="Object 88">
              <a:extLst>
                <a:ext uri="{FF2B5EF4-FFF2-40B4-BE49-F238E27FC236}">
                  <a16:creationId xmlns:a16="http://schemas.microsoft.com/office/drawing/2014/main" id="{5F765469-1974-41B1-8B60-559D33C46C7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7972631"/>
                </p:ext>
              </p:extLst>
            </p:nvPr>
          </p:nvGraphicFramePr>
          <p:xfrm>
            <a:off x="6311589" y="3807445"/>
            <a:ext cx="1101725" cy="742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CorelDRAW" r:id="rId18" imgW="1102256" imgH="742327" progId="CorelDraw.Graphic.19">
                    <p:embed/>
                  </p:oleObj>
                </mc:Choice>
                <mc:Fallback>
                  <p:oleObj name="CorelDRAW" r:id="rId18" imgW="1102256" imgH="742327" progId="CorelDraw.Graphic.19">
                    <p:embed/>
                    <p:pic>
                      <p:nvPicPr>
                        <p:cNvPr id="89" name="Object 88">
                          <a:extLst>
                            <a:ext uri="{FF2B5EF4-FFF2-40B4-BE49-F238E27FC236}">
                              <a16:creationId xmlns:a16="http://schemas.microsoft.com/office/drawing/2014/main" id="{5F765469-1974-41B1-8B60-559D33C46C7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311589" y="3807445"/>
                          <a:ext cx="1101725" cy="742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112036" y="4620114"/>
            <a:ext cx="7321067" cy="2183876"/>
            <a:chOff x="1653227" y="4607766"/>
            <a:chExt cx="8679285" cy="213360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D1D374D-D059-4F68-AA3A-74076E9EF9B8}"/>
                </a:ext>
              </a:extLst>
            </p:cNvPr>
            <p:cNvGrpSpPr/>
            <p:nvPr/>
          </p:nvGrpSpPr>
          <p:grpSpPr>
            <a:xfrm>
              <a:off x="1653227" y="4607766"/>
              <a:ext cx="8679285" cy="2133602"/>
              <a:chOff x="3153557" y="4031772"/>
              <a:chExt cx="8679285" cy="213360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DD1835F-A4EE-4762-9602-0DFB826408E4}"/>
                  </a:ext>
                </a:extLst>
              </p:cNvPr>
              <p:cNvSpPr/>
              <p:nvPr/>
            </p:nvSpPr>
            <p:spPr>
              <a:xfrm>
                <a:off x="3213840" y="4117393"/>
                <a:ext cx="2160383" cy="43785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b="1" dirty="0" err="1">
                    <a:solidFill>
                      <a:srgbClr val="0070C0"/>
                    </a:solidFill>
                    <a:latin typeface="+mj-lt"/>
                    <a:cs typeface="Arial" pitchFamily="34" charset="0"/>
                  </a:rPr>
                  <a:t>Parkir</a:t>
                </a:r>
                <a:endParaRPr lang="en-US" b="1" dirty="0">
                  <a:solidFill>
                    <a:srgbClr val="0070C0"/>
                  </a:solidFill>
                  <a:latin typeface="+mj-lt"/>
                  <a:cs typeface="Arial" pitchFamily="34" charset="0"/>
                </a:endParaRP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E7FC86B-E91F-4886-B688-A97B1F2CCC79}"/>
                  </a:ext>
                </a:extLst>
              </p:cNvPr>
              <p:cNvGrpSpPr/>
              <p:nvPr/>
            </p:nvGrpSpPr>
            <p:grpSpPr>
              <a:xfrm>
                <a:off x="8407071" y="4533501"/>
                <a:ext cx="1467578" cy="905256"/>
                <a:chOff x="7451678" y="3425591"/>
                <a:chExt cx="1351128" cy="905256"/>
              </a:xfrm>
            </p:grpSpPr>
            <p:sp>
              <p:nvSpPr>
                <p:cNvPr id="105" name="Flowchart: Decision 104">
                  <a:extLst>
                    <a:ext uri="{FF2B5EF4-FFF2-40B4-BE49-F238E27FC236}">
                      <a16:creationId xmlns:a16="http://schemas.microsoft.com/office/drawing/2014/main" id="{9B490171-414B-4BAE-B63C-29DA712F0DB8}"/>
                    </a:ext>
                  </a:extLst>
                </p:cNvPr>
                <p:cNvSpPr/>
                <p:nvPr/>
              </p:nvSpPr>
              <p:spPr>
                <a:xfrm>
                  <a:off x="7451678" y="3425591"/>
                  <a:ext cx="1351128" cy="905256"/>
                </a:xfrm>
                <a:prstGeom prst="flowChartDecision">
                  <a:avLst/>
                </a:prstGeom>
                <a:noFill/>
                <a:ln w="28575">
                  <a:solidFill>
                    <a:srgbClr val="006A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BB534EF1-189D-4074-9C72-C198242D588F}"/>
                    </a:ext>
                  </a:extLst>
                </p:cNvPr>
                <p:cNvSpPr txBox="1"/>
                <p:nvPr/>
              </p:nvSpPr>
              <p:spPr>
                <a:xfrm>
                  <a:off x="7750903" y="3606836"/>
                  <a:ext cx="752679" cy="4209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b="1" dirty="0" err="1">
                      <a:solidFill>
                        <a:srgbClr val="0070C0"/>
                      </a:solidFill>
                    </a:rPr>
                    <a:t>Hasil</a:t>
                  </a:r>
                  <a:endParaRPr lang="en-US" sz="1100" b="1" dirty="0">
                    <a:solidFill>
                      <a:srgbClr val="0070C0"/>
                    </a:solidFill>
                  </a:endParaRPr>
                </a:p>
                <a:p>
                  <a:pPr algn="ctr"/>
                  <a:r>
                    <a:rPr lang="en-US" sz="1100" b="1" dirty="0" err="1">
                      <a:solidFill>
                        <a:srgbClr val="0070C0"/>
                      </a:solidFill>
                    </a:rPr>
                    <a:t>Uji</a:t>
                  </a:r>
                  <a:r>
                    <a:rPr lang="en-US" sz="1100" b="1" dirty="0">
                      <a:solidFill>
                        <a:srgbClr val="0070C0"/>
                      </a:solidFill>
                    </a:rPr>
                    <a:t> </a:t>
                  </a:r>
                  <a:r>
                    <a:rPr lang="en-US" sz="1100" b="1" dirty="0" err="1">
                      <a:solidFill>
                        <a:srgbClr val="0070C0"/>
                      </a:solidFill>
                    </a:rPr>
                    <a:t>Emisi</a:t>
                  </a:r>
                  <a:endParaRPr lang="en-US" sz="1100" b="1" dirty="0">
                    <a:solidFill>
                      <a:srgbClr val="0070C0"/>
                    </a:solidFill>
                  </a:endParaRPr>
                </a:p>
              </p:txBody>
            </p:sp>
          </p:grp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1BA38E3-F45C-4D93-8E55-2CBE9F6B003D}"/>
                  </a:ext>
                </a:extLst>
              </p:cNvPr>
              <p:cNvCxnSpPr/>
              <p:nvPr/>
            </p:nvCxnSpPr>
            <p:spPr>
              <a:xfrm flipV="1">
                <a:off x="6527527" y="4986130"/>
                <a:ext cx="1835401" cy="8875"/>
              </a:xfrm>
              <a:prstGeom prst="line">
                <a:avLst/>
              </a:prstGeom>
              <a:ln w="38100">
                <a:solidFill>
                  <a:srgbClr val="006AB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8EA9875-1711-4EFC-8EAD-6F63D5ED0A53}"/>
                  </a:ext>
                </a:extLst>
              </p:cNvPr>
              <p:cNvSpPr/>
              <p:nvPr/>
            </p:nvSpPr>
            <p:spPr>
              <a:xfrm>
                <a:off x="9881722" y="4110445"/>
                <a:ext cx="1639941" cy="60008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100" b="1" dirty="0">
                    <a:ln w="0"/>
                    <a:solidFill>
                      <a:schemeClr val="bg1"/>
                    </a:solidFill>
                  </a:rPr>
                  <a:t>TARIF DASAR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40CED96-A38B-4060-9FAC-CAA7A5281D8D}"/>
                  </a:ext>
                </a:extLst>
              </p:cNvPr>
              <p:cNvSpPr txBox="1"/>
              <p:nvPr/>
            </p:nvSpPr>
            <p:spPr>
              <a:xfrm>
                <a:off x="6403372" y="4148991"/>
                <a:ext cx="2135325" cy="76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rgbClr val="0070C0"/>
                    </a:solidFill>
                  </a:rPr>
                  <a:t>Pengecekan</a:t>
                </a:r>
                <a:r>
                  <a:rPr lang="en-US" sz="1200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No. Plat </a:t>
                </a:r>
                <a:r>
                  <a:rPr lang="en-US" sz="1200" dirty="0" err="1">
                    <a:solidFill>
                      <a:srgbClr val="0070C0"/>
                    </a:solidFill>
                  </a:rPr>
                  <a:t>kendaraan</a:t>
                </a:r>
                <a:r>
                  <a:rPr lang="en-US" sz="1200" dirty="0">
                    <a:solidFill>
                      <a:srgbClr val="0070C0"/>
                    </a:solidFill>
                  </a:rPr>
                  <a:t> </a:t>
                </a:r>
                <a:r>
                  <a:rPr lang="en-US" sz="1200" dirty="0" err="1">
                    <a:solidFill>
                      <a:srgbClr val="0070C0"/>
                    </a:solidFill>
                  </a:rPr>
                  <a:t>melalui</a:t>
                </a:r>
                <a:r>
                  <a:rPr lang="en-US" sz="1200" dirty="0">
                    <a:solidFill>
                      <a:srgbClr val="0070C0"/>
                    </a:solidFill>
                  </a:rPr>
                  <a:t> </a:t>
                </a:r>
                <a:r>
                  <a:rPr lang="en-US" sz="1200" dirty="0" err="1">
                    <a:solidFill>
                      <a:srgbClr val="0070C0"/>
                    </a:solidFill>
                  </a:rPr>
                  <a:t>sistem</a:t>
                </a:r>
                <a:r>
                  <a:rPr lang="en-US" sz="1200" dirty="0">
                    <a:solidFill>
                      <a:srgbClr val="0070C0"/>
                    </a:solidFill>
                  </a:rPr>
                  <a:t> </a:t>
                </a:r>
                <a:r>
                  <a:rPr lang="en-US" sz="1200" dirty="0" err="1">
                    <a:solidFill>
                      <a:srgbClr val="0070C0"/>
                    </a:solidFill>
                  </a:rPr>
                  <a:t>parkir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04B4722-9217-465C-8C48-FD7D6CCF50C9}"/>
                  </a:ext>
                </a:extLst>
              </p:cNvPr>
              <p:cNvSpPr/>
              <p:nvPr/>
            </p:nvSpPr>
            <p:spPr>
              <a:xfrm>
                <a:off x="3153557" y="4031772"/>
                <a:ext cx="8679285" cy="2133602"/>
              </a:xfrm>
              <a:prstGeom prst="rect">
                <a:avLst/>
              </a:prstGeom>
              <a:noFill/>
              <a:ln w="28575">
                <a:solidFill>
                  <a:srgbClr val="006AB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01" name="Elbow Connector 74">
                <a:extLst>
                  <a:ext uri="{FF2B5EF4-FFF2-40B4-BE49-F238E27FC236}">
                    <a16:creationId xmlns:a16="http://schemas.microsoft.com/office/drawing/2014/main" id="{BF0A1592-D67A-42FE-9392-AFA57BDC4976}"/>
                  </a:ext>
                </a:extLst>
              </p:cNvPr>
              <p:cNvCxnSpPr>
                <a:stCxn id="105" idx="0"/>
                <a:endCxn id="98" idx="1"/>
              </p:cNvCxnSpPr>
              <p:nvPr/>
            </p:nvCxnSpPr>
            <p:spPr>
              <a:xfrm rot="5400000" flipH="1" flipV="1">
                <a:off x="9449784" y="4101563"/>
                <a:ext cx="123015" cy="740861"/>
              </a:xfrm>
              <a:prstGeom prst="bentConnector2">
                <a:avLst/>
              </a:prstGeom>
              <a:ln w="38100">
                <a:solidFill>
                  <a:srgbClr val="006AB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B9C150F-3276-4FDE-86DB-7FC0C0265816}"/>
                  </a:ext>
                </a:extLst>
              </p:cNvPr>
              <p:cNvSpPr/>
              <p:nvPr/>
            </p:nvSpPr>
            <p:spPr>
              <a:xfrm>
                <a:off x="9950116" y="5330285"/>
                <a:ext cx="1540621" cy="6197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1200" b="1" dirty="0">
                    <a:ln w="0"/>
                    <a:solidFill>
                      <a:schemeClr val="bg1"/>
                    </a:solidFill>
                  </a:rPr>
                  <a:t>TARIF PARKIR TERTINGGI</a:t>
                </a:r>
              </a:p>
            </p:txBody>
          </p:sp>
          <p:cxnSp>
            <p:nvCxnSpPr>
              <p:cNvPr id="103" name="Elbow Connector 76">
                <a:extLst>
                  <a:ext uri="{FF2B5EF4-FFF2-40B4-BE49-F238E27FC236}">
                    <a16:creationId xmlns:a16="http://schemas.microsoft.com/office/drawing/2014/main" id="{FEDF59C8-81D7-4EEE-9A68-D1114D49D5C3}"/>
                  </a:ext>
                </a:extLst>
              </p:cNvPr>
              <p:cNvCxnSpPr>
                <a:stCxn id="105" idx="2"/>
                <a:endCxn id="102" idx="1"/>
              </p:cNvCxnSpPr>
              <p:nvPr/>
            </p:nvCxnSpPr>
            <p:spPr>
              <a:xfrm rot="16200000" flipH="1">
                <a:off x="9444784" y="5134833"/>
                <a:ext cx="201408" cy="809255"/>
              </a:xfrm>
              <a:prstGeom prst="bentConnector2">
                <a:avLst/>
              </a:prstGeom>
              <a:ln w="38100">
                <a:solidFill>
                  <a:srgbClr val="006AB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4" name="Object 103">
                <a:extLst>
                  <a:ext uri="{FF2B5EF4-FFF2-40B4-BE49-F238E27FC236}">
                    <a16:creationId xmlns:a16="http://schemas.microsoft.com/office/drawing/2014/main" id="{86033E99-E1E4-4B72-BD03-04AF6CC23E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3379383"/>
                  </p:ext>
                </p:extLst>
              </p:nvPr>
            </p:nvGraphicFramePr>
            <p:xfrm>
              <a:off x="4658630" y="4262975"/>
              <a:ext cx="2648402" cy="18115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9" name="CorelDRAW" r:id="rId20" imgW="3044268" imgH="2262724" progId="CorelDraw.Graphic.19">
                      <p:embed/>
                    </p:oleObj>
                  </mc:Choice>
                  <mc:Fallback>
                    <p:oleObj name="CorelDRAW" r:id="rId20" imgW="3044268" imgH="2262724" progId="CorelDraw.Graphic.19">
                      <p:embed/>
                      <p:pic>
                        <p:nvPicPr>
                          <p:cNvPr id="104" name="Object 103">
                            <a:extLst>
                              <a:ext uri="{FF2B5EF4-FFF2-40B4-BE49-F238E27FC236}">
                                <a16:creationId xmlns:a16="http://schemas.microsoft.com/office/drawing/2014/main" id="{86033E99-E1E4-4B72-BD03-04AF6CC23E5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4658630" y="4262975"/>
                            <a:ext cx="2648402" cy="181153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E9C092C-213F-44C3-A792-71C2F0074BC1}"/>
                </a:ext>
              </a:extLst>
            </p:cNvPr>
            <p:cNvSpPr txBox="1"/>
            <p:nvPr/>
          </p:nvSpPr>
          <p:spPr>
            <a:xfrm>
              <a:off x="6647784" y="4701431"/>
              <a:ext cx="2135326" cy="24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0070C0"/>
                  </a:solidFill>
                </a:rPr>
                <a:t>Lulus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F847B0-629E-468F-A710-249A2DA2B512}"/>
                </a:ext>
              </a:extLst>
            </p:cNvPr>
            <p:cNvSpPr txBox="1"/>
            <p:nvPr/>
          </p:nvSpPr>
          <p:spPr>
            <a:xfrm>
              <a:off x="6539513" y="6262063"/>
              <a:ext cx="2135326" cy="248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err="1">
                  <a:solidFill>
                    <a:srgbClr val="FF0000"/>
                  </a:solidFill>
                </a:rPr>
                <a:t>Belum</a:t>
              </a:r>
              <a:r>
                <a:rPr lang="en-US" sz="1050" b="1" dirty="0">
                  <a:solidFill>
                    <a:srgbClr val="FF0000"/>
                  </a:solidFill>
                </a:rPr>
                <a:t>/</a:t>
              </a:r>
              <a:r>
                <a:rPr lang="en-US" sz="1050" b="1" dirty="0" err="1">
                  <a:solidFill>
                    <a:srgbClr val="FF0000"/>
                  </a:solidFill>
                </a:rPr>
                <a:t>Tidak</a:t>
              </a:r>
              <a:r>
                <a:rPr lang="en-US" sz="1050" b="1" dirty="0">
                  <a:solidFill>
                    <a:srgbClr val="FF0000"/>
                  </a:solidFill>
                </a:rPr>
                <a:t> Lulus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EEE3949-CDC4-45DD-955E-F99501F2F1FF}"/>
              </a:ext>
            </a:extLst>
          </p:cNvPr>
          <p:cNvSpPr txBox="1"/>
          <p:nvPr/>
        </p:nvSpPr>
        <p:spPr>
          <a:xfrm>
            <a:off x="7506547" y="4511926"/>
            <a:ext cx="3278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err="1">
                <a:latin typeface="+mj-lt"/>
                <a:cs typeface="Arial" panose="020B0604020202020204" pitchFamily="34" charset="0"/>
              </a:rPr>
              <a:t>Eksisting</a:t>
            </a:r>
            <a:r>
              <a:rPr lang="en-US" altLang="ko-KR" sz="1400" b="1" u="sng" dirty="0">
                <a:latin typeface="+mj-lt"/>
                <a:cs typeface="Arial" panose="020B0604020202020204" pitchFamily="34" charset="0"/>
              </a:rPr>
              <a:t> (Off Street Parking)</a:t>
            </a:r>
          </a:p>
          <a:p>
            <a:pPr marL="228600" indent="-228600">
              <a:buAutoNum type="arabicPeriod"/>
            </a:pP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Pelataran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Parkir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IRTI Monas</a:t>
            </a:r>
          </a:p>
          <a:p>
            <a:pPr marL="228600" indent="-228600">
              <a:buAutoNum type="arabicPeriod"/>
            </a:pP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Pelataran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Parkir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Blok M</a:t>
            </a:r>
          </a:p>
          <a:p>
            <a:pPr marL="228600" indent="-228600">
              <a:buAutoNum type="arabicPeriod"/>
            </a:pP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Pelataran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Parkir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Samsat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Barat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200" b="1" dirty="0">
                <a:cs typeface="Arial" panose="020B0604020202020204" pitchFamily="34" charset="0"/>
              </a:rPr>
              <a:t>Plaza </a:t>
            </a:r>
            <a:r>
              <a:rPr lang="en-US" altLang="ko-KR" sz="1200" b="1" dirty="0" err="1">
                <a:cs typeface="Arial" panose="020B0604020202020204" pitchFamily="34" charset="0"/>
              </a:rPr>
              <a:t>Interkon</a:t>
            </a:r>
            <a:r>
              <a:rPr lang="en-US" altLang="ko-KR" sz="1200" b="1" dirty="0"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cs typeface="Arial" panose="020B0604020202020204" pitchFamily="34" charset="0"/>
              </a:rPr>
              <a:t>Kebon</a:t>
            </a:r>
            <a:r>
              <a:rPr lang="en-US" altLang="ko-KR" sz="1200" b="1" dirty="0"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cs typeface="Arial" panose="020B0604020202020204" pitchFamily="34" charset="0"/>
              </a:rPr>
              <a:t>Jeruk</a:t>
            </a:r>
            <a:endParaRPr lang="en-US" altLang="ko-KR" sz="1200" b="1" dirty="0">
              <a:cs typeface="Arial" panose="020B0604020202020204" pitchFamily="34" charset="0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1" dirty="0">
                <a:cs typeface="Arial" panose="020B0604020202020204" pitchFamily="34" charset="0"/>
              </a:rPr>
              <a:t>Park and Ride</a:t>
            </a:r>
            <a:r>
              <a:rPr lang="en-US" altLang="ko-KR" sz="1200" b="1" i="1" dirty="0"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cs typeface="Arial" panose="020B0604020202020204" pitchFamily="34" charset="0"/>
              </a:rPr>
              <a:t>Kalideres</a:t>
            </a:r>
            <a:endParaRPr lang="en-US" altLang="ko-KR" sz="1200" b="1" dirty="0">
              <a:cs typeface="Arial" panose="020B0604020202020204" pitchFamily="34" charset="0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1" dirty="0" err="1">
                <a:cs typeface="Arial" panose="020B0604020202020204" pitchFamily="34" charset="0"/>
              </a:rPr>
              <a:t>Pasar</a:t>
            </a:r>
            <a:r>
              <a:rPr lang="en-US" altLang="ko-KR" sz="1200" b="1" dirty="0"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cs typeface="Arial" panose="020B0604020202020204" pitchFamily="34" charset="0"/>
              </a:rPr>
              <a:t>Mayestik</a:t>
            </a:r>
            <a:endParaRPr lang="en-US" altLang="ko-KR" sz="1200" b="1" dirty="0">
              <a:cs typeface="Arial" panose="020B0604020202020204" pitchFamily="34" charset="0"/>
            </a:endParaRPr>
          </a:p>
          <a:p>
            <a:endParaRPr lang="en-US" altLang="ko-KR" sz="1200" b="1" dirty="0">
              <a:latin typeface="+mj-lt"/>
              <a:cs typeface="Arial" panose="020B0604020202020204" pitchFamily="34" charset="0"/>
            </a:endParaRPr>
          </a:p>
          <a:p>
            <a:r>
              <a:rPr lang="en-US" altLang="ko-KR" sz="1400" b="1" i="1" u="sng" dirty="0">
                <a:latin typeface="+mj-lt"/>
                <a:cs typeface="Arial" panose="020B0604020202020204" pitchFamily="34" charset="0"/>
              </a:rPr>
              <a:t>On Going (on street </a:t>
            </a:r>
            <a:r>
              <a:rPr lang="en-US" altLang="ko-KR" sz="1400" b="1" i="1" u="sng" dirty="0" err="1">
                <a:latin typeface="+mj-lt"/>
                <a:cs typeface="Arial" panose="020B0604020202020204" pitchFamily="34" charset="0"/>
              </a:rPr>
              <a:t>parkir</a:t>
            </a:r>
            <a:r>
              <a:rPr lang="en-US" altLang="ko-KR" sz="1400" b="1" i="1" u="sng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Jl. </a:t>
            </a: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Mangga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Besar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(</a:t>
            </a: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Aplikasi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latin typeface="+mj-lt"/>
                <a:cs typeface="Arial" panose="020B0604020202020204" pitchFamily="34" charset="0"/>
              </a:rPr>
              <a:t>Jakparkir</a:t>
            </a: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Jl. Denpasar Raya (</a:t>
            </a:r>
            <a:r>
              <a:rPr lang="en-US" altLang="ko-KR" sz="1200" b="1" dirty="0" err="1">
                <a:cs typeface="Arial" panose="020B0604020202020204" pitchFamily="34" charset="0"/>
              </a:rPr>
              <a:t>Aplikasi</a:t>
            </a:r>
            <a:r>
              <a:rPr lang="en-US" altLang="ko-KR" sz="1200" b="1" dirty="0"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cs typeface="Arial" panose="020B0604020202020204" pitchFamily="34" charset="0"/>
              </a:rPr>
              <a:t>Jakparkir</a:t>
            </a:r>
            <a:r>
              <a:rPr lang="en-US" altLang="ko-KR" sz="1200" b="1" dirty="0">
                <a:cs typeface="Arial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+mj-lt"/>
                <a:cs typeface="Arial" panose="020B0604020202020204" pitchFamily="34" charset="0"/>
              </a:rPr>
              <a:t>Jl. Boulevard Raya (</a:t>
            </a:r>
            <a:r>
              <a:rPr lang="en-US" altLang="ko-KR" sz="1200" b="1" dirty="0" err="1">
                <a:cs typeface="Arial" panose="020B0604020202020204" pitchFamily="34" charset="0"/>
              </a:rPr>
              <a:t>Aplikasi</a:t>
            </a:r>
            <a:r>
              <a:rPr lang="en-US" altLang="ko-KR" sz="1200" b="1" dirty="0"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cs typeface="Arial" panose="020B0604020202020204" pitchFamily="34" charset="0"/>
              </a:rPr>
              <a:t>Jakparkir</a:t>
            </a:r>
            <a:r>
              <a:rPr lang="en-US" altLang="ko-KR" sz="1200" b="1" dirty="0">
                <a:cs typeface="Arial" panose="020B0604020202020204" pitchFamily="34" charset="0"/>
              </a:rPr>
              <a:t>)</a:t>
            </a:r>
            <a:endParaRPr lang="en-US" altLang="ko-KR" sz="1200" b="1" dirty="0">
              <a:latin typeface="+mj-lt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sz="1200" b="1" i="1" dirty="0">
              <a:solidFill>
                <a:srgbClr val="3E14D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EEE3949-CDC4-45DD-955E-F99501F2F1FF}"/>
              </a:ext>
            </a:extLst>
          </p:cNvPr>
          <p:cNvSpPr txBox="1"/>
          <p:nvPr/>
        </p:nvSpPr>
        <p:spPr>
          <a:xfrm>
            <a:off x="-774696" y="4253216"/>
            <a:ext cx="92717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>
                <a:latin typeface="+mj-lt"/>
                <a:cs typeface="Arial" pitchFamily="34" charset="0"/>
              </a:rPr>
              <a:t>Dasar </a:t>
            </a:r>
            <a:r>
              <a:rPr lang="en-US" altLang="ko-KR" sz="1400" b="1" u="sng" dirty="0" err="1">
                <a:latin typeface="+mj-lt"/>
                <a:cs typeface="Arial" pitchFamily="34" charset="0"/>
              </a:rPr>
              <a:t>Hukum</a:t>
            </a:r>
            <a:r>
              <a:rPr lang="en-US" altLang="ko-KR" sz="1400" b="1" u="sng" dirty="0">
                <a:latin typeface="+mj-lt"/>
                <a:cs typeface="Arial" pitchFamily="34" charset="0"/>
              </a:rPr>
              <a:t> : </a:t>
            </a:r>
            <a:r>
              <a:rPr lang="en-US" altLang="ko-KR" sz="1400" b="1" dirty="0" err="1">
                <a:latin typeface="+mj-lt"/>
                <a:cs typeface="Arial" pitchFamily="34" charset="0"/>
              </a:rPr>
              <a:t>Peraturan</a:t>
            </a:r>
            <a:r>
              <a:rPr lang="en-US" altLang="ko-KR" sz="1400" b="1" dirty="0">
                <a:latin typeface="+mj-lt"/>
                <a:cs typeface="Arial" pitchFamily="34" charset="0"/>
              </a:rPr>
              <a:t> </a:t>
            </a:r>
            <a:r>
              <a:rPr lang="en-US" altLang="ko-KR" sz="1400" b="1" dirty="0" err="1">
                <a:latin typeface="+mj-lt"/>
                <a:cs typeface="Arial" pitchFamily="34" charset="0"/>
              </a:rPr>
              <a:t>Gubernur</a:t>
            </a:r>
            <a:r>
              <a:rPr lang="en-US" altLang="ko-KR" sz="1400" b="1" dirty="0">
                <a:latin typeface="+mj-lt"/>
                <a:cs typeface="Arial" pitchFamily="34" charset="0"/>
              </a:rPr>
              <a:t> </a:t>
            </a:r>
            <a:r>
              <a:rPr lang="en-US" altLang="ko-KR" sz="1400" b="1" dirty="0" err="1">
                <a:latin typeface="+mj-lt"/>
                <a:cs typeface="Arial" pitchFamily="34" charset="0"/>
              </a:rPr>
              <a:t>Nomor</a:t>
            </a:r>
            <a:r>
              <a:rPr lang="en-US" altLang="ko-KR" sz="1400" b="1" dirty="0">
                <a:latin typeface="+mj-lt"/>
                <a:cs typeface="Arial" pitchFamily="34" charset="0"/>
              </a:rPr>
              <a:t> 66 </a:t>
            </a:r>
            <a:r>
              <a:rPr lang="en-US" altLang="ko-KR" sz="1400" b="1" dirty="0" err="1">
                <a:latin typeface="+mj-lt"/>
                <a:cs typeface="Arial" pitchFamily="34" charset="0"/>
              </a:rPr>
              <a:t>Tahun</a:t>
            </a:r>
            <a:r>
              <a:rPr lang="en-US" altLang="ko-KR" sz="1400" b="1" dirty="0">
                <a:latin typeface="+mj-lt"/>
                <a:cs typeface="Arial" pitchFamily="34" charset="0"/>
              </a:rPr>
              <a:t> 2020 </a:t>
            </a:r>
            <a:r>
              <a:rPr lang="en-US" altLang="ko-KR" sz="1400" b="1" dirty="0" err="1">
                <a:latin typeface="+mj-lt"/>
                <a:cs typeface="Arial" pitchFamily="34" charset="0"/>
              </a:rPr>
              <a:t>tentang</a:t>
            </a:r>
            <a:r>
              <a:rPr lang="en-US" altLang="ko-KR" sz="1400" b="1" dirty="0">
                <a:latin typeface="+mj-lt"/>
                <a:cs typeface="Arial" pitchFamily="34" charset="0"/>
              </a:rPr>
              <a:t> Uji </a:t>
            </a:r>
            <a:r>
              <a:rPr lang="en-US" altLang="ko-KR" sz="1400" b="1" dirty="0" err="1">
                <a:latin typeface="+mj-lt"/>
                <a:cs typeface="Arial" pitchFamily="34" charset="0"/>
              </a:rPr>
              <a:t>Emisi</a:t>
            </a:r>
            <a:r>
              <a:rPr lang="en-US" altLang="ko-KR" sz="1400" b="1" dirty="0">
                <a:latin typeface="+mj-lt"/>
                <a:cs typeface="Arial" pitchFamily="34" charset="0"/>
              </a:rPr>
              <a:t> Gas </a:t>
            </a:r>
            <a:r>
              <a:rPr lang="en-US" altLang="ko-KR" sz="1400" b="1" dirty="0" err="1">
                <a:latin typeface="+mj-lt"/>
                <a:cs typeface="Arial" pitchFamily="34" charset="0"/>
              </a:rPr>
              <a:t>Buang</a:t>
            </a:r>
            <a:r>
              <a:rPr lang="en-US" altLang="ko-KR" sz="1400" b="1" dirty="0">
                <a:latin typeface="+mj-lt"/>
                <a:cs typeface="Arial" pitchFamily="34" charset="0"/>
              </a:rPr>
              <a:t> </a:t>
            </a:r>
            <a:r>
              <a:rPr lang="en-US" altLang="ko-KR" sz="1400" b="1" dirty="0" err="1">
                <a:latin typeface="+mj-lt"/>
                <a:cs typeface="Arial" pitchFamily="34" charset="0"/>
              </a:rPr>
              <a:t>Kendaraan</a:t>
            </a:r>
            <a:r>
              <a:rPr lang="en-US" altLang="ko-KR" sz="1400" b="1" dirty="0">
                <a:latin typeface="+mj-lt"/>
                <a:cs typeface="Arial" pitchFamily="34" charset="0"/>
              </a:rPr>
              <a:t> </a:t>
            </a:r>
            <a:r>
              <a:rPr lang="en-US" altLang="ko-KR" sz="1400" b="1" dirty="0" err="1">
                <a:latin typeface="+mj-lt"/>
                <a:cs typeface="Arial" pitchFamily="34" charset="0"/>
              </a:rPr>
              <a:t>Bermotor</a:t>
            </a:r>
            <a:endParaRPr lang="en-US" altLang="ko-KR" sz="1200" b="1" dirty="0">
              <a:latin typeface="+mj-lt"/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altLang="ko-KR" sz="1200" b="1" i="1" dirty="0">
              <a:solidFill>
                <a:srgbClr val="3E14D6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291EDEA2-2D31-46E7-BB1C-EB3F7D10724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B1EB2B-26AE-449C-8E96-1ADD4E323FC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" r="5798" b="1730"/>
          <a:stretch/>
        </p:blipFill>
        <p:spPr>
          <a:xfrm rot="16200000">
            <a:off x="8123123" y="500770"/>
            <a:ext cx="1663632" cy="2531270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4AA51-BD46-4E63-943F-694DF9939A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37" y="2707104"/>
            <a:ext cx="2483429" cy="16636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7C3357F9-72F1-436A-B34E-14C517B26333}"/>
              </a:ext>
            </a:extLst>
          </p:cNvPr>
          <p:cNvSpPr txBox="1"/>
          <p:nvPr/>
        </p:nvSpPr>
        <p:spPr>
          <a:xfrm>
            <a:off x="10260431" y="1314285"/>
            <a:ext cx="1779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+mj-lt"/>
                <a:cs typeface="Arial" pitchFamily="34" charset="0"/>
              </a:rPr>
              <a:t>Struk</a:t>
            </a:r>
            <a:r>
              <a:rPr lang="en-US" altLang="ko-KR" sz="1200" b="1" dirty="0">
                <a:latin typeface="+mj-lt"/>
                <a:cs typeface="Arial" pitchFamily="34" charset="0"/>
              </a:rPr>
              <a:t> Pada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Pintu</a:t>
            </a:r>
            <a:r>
              <a:rPr lang="en-US" altLang="ko-KR" sz="1200" b="1" dirty="0">
                <a:latin typeface="+mj-lt"/>
                <a:cs typeface="Arial" pitchFamily="34" charset="0"/>
              </a:rPr>
              <a:t> Masuk dan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Pintu</a:t>
            </a:r>
            <a:r>
              <a:rPr lang="en-US" altLang="ko-KR" sz="1200" b="1" dirty="0">
                <a:latin typeface="+mj-lt"/>
                <a:cs typeface="Arial" pitchFamily="34" charset="0"/>
              </a:rPr>
              <a:t>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Keluar</a:t>
            </a:r>
            <a:r>
              <a:rPr lang="en-US" altLang="ko-KR" sz="1200" b="1" dirty="0">
                <a:latin typeface="+mj-lt"/>
                <a:cs typeface="Arial" pitchFamily="34" charset="0"/>
              </a:rPr>
              <a:t> – </a:t>
            </a:r>
            <a:r>
              <a:rPr lang="en-US" altLang="ko-KR" sz="1200" b="1" dirty="0">
                <a:solidFill>
                  <a:srgbClr val="3333FF"/>
                </a:solidFill>
                <a:latin typeface="+mj-lt"/>
                <a:cs typeface="Arial" pitchFamily="34" charset="0"/>
              </a:rPr>
              <a:t>Lulus</a:t>
            </a:r>
            <a:r>
              <a:rPr lang="en-US" altLang="ko-KR" sz="1200" b="1" dirty="0">
                <a:latin typeface="+mj-lt"/>
                <a:cs typeface="Arial" pitchFamily="34" charset="0"/>
              </a:rPr>
              <a:t> Uji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Emisi</a:t>
            </a:r>
            <a:r>
              <a:rPr lang="en-US" altLang="ko-KR" sz="1200" b="1" dirty="0">
                <a:latin typeface="+mj-lt"/>
                <a:cs typeface="Arial" pitchFamily="34" charset="0"/>
              </a:rPr>
              <a:t> Pada Lokasi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Pelataran</a:t>
            </a:r>
            <a:r>
              <a:rPr lang="en-US" altLang="ko-KR" sz="1200" b="1" dirty="0">
                <a:latin typeface="+mj-lt"/>
                <a:cs typeface="Arial" pitchFamily="34" charset="0"/>
              </a:rPr>
              <a:t> Parkir IRTI Monas Jakarta Pusat.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0E2E71A-0454-4E92-ACCD-F31DBBF23AAA}"/>
              </a:ext>
            </a:extLst>
          </p:cNvPr>
          <p:cNvSpPr txBox="1"/>
          <p:nvPr/>
        </p:nvSpPr>
        <p:spPr>
          <a:xfrm>
            <a:off x="10220574" y="2998570"/>
            <a:ext cx="1904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+mj-lt"/>
                <a:cs typeface="Arial" pitchFamily="34" charset="0"/>
              </a:rPr>
              <a:t>Struk</a:t>
            </a:r>
            <a:r>
              <a:rPr lang="en-US" altLang="ko-KR" sz="1200" b="1" dirty="0">
                <a:latin typeface="+mj-lt"/>
                <a:cs typeface="Arial" pitchFamily="34" charset="0"/>
              </a:rPr>
              <a:t> Pada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Pintu</a:t>
            </a:r>
            <a:r>
              <a:rPr lang="en-US" altLang="ko-KR" sz="1200" b="1" dirty="0">
                <a:latin typeface="+mj-lt"/>
                <a:cs typeface="Arial" pitchFamily="34" charset="0"/>
              </a:rPr>
              <a:t> Masuk dan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Pintu</a:t>
            </a:r>
            <a:r>
              <a:rPr lang="en-US" altLang="ko-KR" sz="1200" b="1" dirty="0">
                <a:latin typeface="+mj-lt"/>
                <a:cs typeface="Arial" pitchFamily="34" charset="0"/>
              </a:rPr>
              <a:t>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Keluar</a:t>
            </a:r>
            <a:r>
              <a:rPr lang="en-US" altLang="ko-KR" sz="1200" b="1" dirty="0">
                <a:latin typeface="+mj-lt"/>
                <a:cs typeface="Arial" pitchFamily="34" charset="0"/>
              </a:rPr>
              <a:t> – </a:t>
            </a:r>
            <a:r>
              <a:rPr lang="en-US" altLang="ko-KR" sz="1200" b="1" dirty="0" err="1">
                <a:solidFill>
                  <a:srgbClr val="FF0000"/>
                </a:solidFill>
                <a:latin typeface="+mj-lt"/>
                <a:cs typeface="Arial" pitchFamily="34" charset="0"/>
              </a:rPr>
              <a:t>Tidak</a:t>
            </a:r>
            <a:r>
              <a:rPr lang="en-US" altLang="ko-KR" sz="1200" b="1" dirty="0">
                <a:solidFill>
                  <a:srgbClr val="FF0000"/>
                </a:solidFill>
                <a:latin typeface="+mj-lt"/>
                <a:cs typeface="Arial" pitchFamily="34" charset="0"/>
              </a:rPr>
              <a:t> Lulus </a:t>
            </a:r>
            <a:r>
              <a:rPr lang="en-US" altLang="ko-KR" sz="1200" b="1" dirty="0">
                <a:latin typeface="+mj-lt"/>
                <a:cs typeface="Arial" pitchFamily="34" charset="0"/>
              </a:rPr>
              <a:t>Uji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Emisi</a:t>
            </a:r>
            <a:r>
              <a:rPr lang="en-US" altLang="ko-KR" sz="1200" b="1" dirty="0">
                <a:latin typeface="+mj-lt"/>
                <a:cs typeface="Arial" pitchFamily="34" charset="0"/>
              </a:rPr>
              <a:t> Pada Lokasi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Pelataran</a:t>
            </a:r>
            <a:r>
              <a:rPr lang="en-US" altLang="ko-KR" sz="1200" b="1" dirty="0">
                <a:latin typeface="+mj-lt"/>
                <a:cs typeface="Arial" pitchFamily="34" charset="0"/>
              </a:rPr>
              <a:t> Parkir IRTI Monas Jakarta Pusat.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03EC2-1EA5-4C1D-BBB7-F0BC3E7EFF21}"/>
              </a:ext>
            </a:extLst>
          </p:cNvPr>
          <p:cNvCxnSpPr/>
          <p:nvPr/>
        </p:nvCxnSpPr>
        <p:spPr>
          <a:xfrm>
            <a:off x="10704352" y="2411521"/>
            <a:ext cx="679509" cy="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8829BD1-7EC4-484A-BE80-C6017EF86BCB}"/>
              </a:ext>
            </a:extLst>
          </p:cNvPr>
          <p:cNvCxnSpPr/>
          <p:nvPr/>
        </p:nvCxnSpPr>
        <p:spPr>
          <a:xfrm>
            <a:off x="10708545" y="4108716"/>
            <a:ext cx="67950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0922FFAF-2800-4828-9DA0-D60F9762AF97}"/>
              </a:ext>
            </a:extLst>
          </p:cNvPr>
          <p:cNvSpPr txBox="1"/>
          <p:nvPr/>
        </p:nvSpPr>
        <p:spPr>
          <a:xfrm>
            <a:off x="9801840" y="4521572"/>
            <a:ext cx="2431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err="1">
                <a:latin typeface="+mj-lt"/>
                <a:cs typeface="Arial" pitchFamily="34" charset="0"/>
              </a:rPr>
              <a:t>Rencana</a:t>
            </a:r>
            <a:r>
              <a:rPr lang="en-US" altLang="ko-KR" sz="1200" b="1" u="sng" dirty="0">
                <a:latin typeface="+mj-lt"/>
                <a:cs typeface="Arial" pitchFamily="34" charset="0"/>
              </a:rPr>
              <a:t> </a:t>
            </a:r>
            <a:r>
              <a:rPr lang="en-US" altLang="ko-KR" sz="1200" b="1" u="sng" dirty="0" err="1">
                <a:latin typeface="+mj-lt"/>
                <a:cs typeface="Arial" pitchFamily="34" charset="0"/>
              </a:rPr>
              <a:t>Penambahan</a:t>
            </a:r>
            <a:r>
              <a:rPr lang="en-US" altLang="ko-KR" sz="1200" b="1" u="sng" dirty="0">
                <a:latin typeface="+mj-lt"/>
                <a:cs typeface="Arial" pitchFamily="34" charset="0"/>
              </a:rPr>
              <a:t> </a:t>
            </a:r>
            <a:r>
              <a:rPr lang="en-US" altLang="ko-KR" sz="1200" b="1" u="sng" dirty="0" err="1">
                <a:latin typeface="+mj-lt"/>
                <a:cs typeface="Arial" pitchFamily="34" charset="0"/>
              </a:rPr>
              <a:t>Lokasi</a:t>
            </a:r>
            <a:r>
              <a:rPr lang="en-US" altLang="ko-KR" sz="1200" b="1" u="sng" dirty="0">
                <a:latin typeface="+mj-lt"/>
                <a:cs typeface="Arial" pitchFamily="34" charset="0"/>
              </a:rPr>
              <a:t> Pada Off Street Parking :</a:t>
            </a:r>
          </a:p>
          <a:p>
            <a:endParaRPr lang="en-US" altLang="ko-KR" sz="1200" b="1" dirty="0">
              <a:latin typeface="+mj-lt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+mj-lt"/>
                <a:cs typeface="Arial" pitchFamily="34" charset="0"/>
              </a:rPr>
              <a:t>Gedung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Parkir</a:t>
            </a:r>
            <a:r>
              <a:rPr lang="en-US" altLang="ko-KR" sz="1200" b="1" dirty="0">
                <a:latin typeface="+mj-lt"/>
                <a:cs typeface="Arial" pitchFamily="34" charset="0"/>
              </a:rPr>
              <a:t> Taman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Menteng</a:t>
            </a:r>
            <a:endParaRPr lang="en-US" altLang="ko-KR" sz="1200" b="1" dirty="0">
              <a:latin typeface="+mj-lt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+mj-lt"/>
                <a:cs typeface="Arial" pitchFamily="34" charset="0"/>
              </a:rPr>
              <a:t>Park And Ride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Lebak</a:t>
            </a:r>
            <a:r>
              <a:rPr lang="en-US" altLang="ko-KR" sz="1200" b="1" dirty="0">
                <a:latin typeface="+mj-lt"/>
                <a:cs typeface="Arial" pitchFamily="34" charset="0"/>
              </a:rPr>
              <a:t> </a:t>
            </a:r>
            <a:r>
              <a:rPr lang="en-US" altLang="ko-KR" sz="1200" b="1" dirty="0" err="1">
                <a:latin typeface="+mj-lt"/>
                <a:cs typeface="Arial" pitchFamily="34" charset="0"/>
              </a:rPr>
              <a:t>Bulus</a:t>
            </a:r>
            <a:endParaRPr lang="en-US" altLang="ko-KR" sz="1200" b="1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34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2">
            <a:extLst>
              <a:ext uri="{FF2B5EF4-FFF2-40B4-BE49-F238E27FC236}">
                <a16:creationId xmlns:a16="http://schemas.microsoft.com/office/drawing/2014/main" id="{CDDE7B33-F06A-30F9-D153-5978329EF167}"/>
              </a:ext>
            </a:extLst>
          </p:cNvPr>
          <p:cNvSpPr txBox="1"/>
          <p:nvPr/>
        </p:nvSpPr>
        <p:spPr>
          <a:xfrm>
            <a:off x="256102" y="777177"/>
            <a:ext cx="52661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id-ID" b="1" dirty="0">
                <a:solidFill>
                  <a:srgbClr val="44536A"/>
                </a:solidFill>
                <a:latin typeface="Arial"/>
                <a:cs typeface="Arial"/>
              </a:rPr>
              <a:t>Permasalahan &amp; Isu Transportasi</a:t>
            </a:r>
            <a:endParaRPr lang="en-US" b="1" dirty="0">
              <a:solidFill>
                <a:srgbClr val="44536A"/>
              </a:solidFill>
              <a:latin typeface="Arial"/>
              <a:cs typeface="Arial"/>
            </a:endParaRPr>
          </a:p>
        </p:txBody>
      </p:sp>
      <p:pic>
        <p:nvPicPr>
          <p:cNvPr id="19" name="object 4">
            <a:extLst>
              <a:ext uri="{FF2B5EF4-FFF2-40B4-BE49-F238E27FC236}">
                <a16:creationId xmlns:a16="http://schemas.microsoft.com/office/drawing/2014/main" id="{C7DB800C-9FB0-F1E8-95CA-7F22DC15A1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875" y="1983596"/>
            <a:ext cx="4073402" cy="2901597"/>
          </a:xfrm>
          <a:prstGeom prst="rect">
            <a:avLst/>
          </a:prstGeom>
        </p:spPr>
      </p:pic>
      <p:sp>
        <p:nvSpPr>
          <p:cNvPr id="20" name="object 3">
            <a:extLst>
              <a:ext uri="{FF2B5EF4-FFF2-40B4-BE49-F238E27FC236}">
                <a16:creationId xmlns:a16="http://schemas.microsoft.com/office/drawing/2014/main" id="{18A6CACA-5702-672E-786C-62A13EE13F67}"/>
              </a:ext>
            </a:extLst>
          </p:cNvPr>
          <p:cNvSpPr txBox="1">
            <a:spLocks/>
          </p:cNvSpPr>
          <p:nvPr/>
        </p:nvSpPr>
        <p:spPr>
          <a:xfrm>
            <a:off x="3717104" y="1611337"/>
            <a:ext cx="3152413" cy="320601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3970" algn="ctr">
              <a:spcBef>
                <a:spcPts val="100"/>
              </a:spcBef>
            </a:pPr>
            <a:r>
              <a:rPr lang="sv-SE" sz="1000" b="1" spc="-15" dirty="0">
                <a:solidFill>
                  <a:srgbClr val="3366FF"/>
                </a:solidFill>
              </a:rPr>
              <a:t>PETA RENCANA PENERAPAN PARK AND RIDE </a:t>
            </a:r>
            <a:br>
              <a:rPr lang="sv-SE" sz="1000" b="1" spc="-15" dirty="0">
                <a:solidFill>
                  <a:srgbClr val="3366FF"/>
                </a:solidFill>
              </a:rPr>
            </a:br>
            <a:r>
              <a:rPr lang="sv-SE" sz="1000" b="1" spc="-25" dirty="0">
                <a:solidFill>
                  <a:srgbClr val="3366FF"/>
                </a:solidFill>
              </a:rPr>
              <a:t>DALAM </a:t>
            </a:r>
            <a:r>
              <a:rPr lang="sv-SE" sz="1000" b="1" spc="-5" dirty="0">
                <a:solidFill>
                  <a:srgbClr val="3366FF"/>
                </a:solidFill>
              </a:rPr>
              <a:t>KONSEPSI RIT </a:t>
            </a:r>
            <a:r>
              <a:rPr lang="sv-SE" sz="1000" b="1" spc="-35" dirty="0">
                <a:solidFill>
                  <a:srgbClr val="3366FF"/>
                </a:solidFill>
              </a:rPr>
              <a:t>JAKARTA</a:t>
            </a:r>
            <a:r>
              <a:rPr lang="sv-SE" sz="1000" b="1" spc="355" dirty="0">
                <a:solidFill>
                  <a:srgbClr val="3366FF"/>
                </a:solidFill>
              </a:rPr>
              <a:t> </a:t>
            </a:r>
            <a:r>
              <a:rPr lang="sv-SE" sz="1000" b="1" dirty="0">
                <a:solidFill>
                  <a:srgbClr val="3366FF"/>
                </a:solidFill>
              </a:rPr>
              <a:t>2019-2039</a:t>
            </a: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B9544F13-A36A-52DB-B50A-FCD84AFCB636}"/>
              </a:ext>
            </a:extLst>
          </p:cNvPr>
          <p:cNvSpPr txBox="1"/>
          <p:nvPr/>
        </p:nvSpPr>
        <p:spPr>
          <a:xfrm>
            <a:off x="312070" y="4938057"/>
            <a:ext cx="131748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id-ID" sz="2000" b="1" dirty="0">
                <a:solidFill>
                  <a:srgbClr val="44536A"/>
                </a:solidFill>
                <a:latin typeface="Arial"/>
                <a:cs typeface="Arial"/>
              </a:rPr>
              <a:t>RENAKSI</a:t>
            </a:r>
            <a:endParaRPr lang="en-US" sz="2000" b="1" dirty="0">
              <a:solidFill>
                <a:srgbClr val="44536A"/>
              </a:solidFill>
              <a:latin typeface="Arial"/>
              <a:cs typeface="Arial"/>
            </a:endParaRPr>
          </a:p>
        </p:txBody>
      </p:sp>
      <p:sp>
        <p:nvSpPr>
          <p:cNvPr id="23" name="Rectangle 111">
            <a:extLst>
              <a:ext uri="{FF2B5EF4-FFF2-40B4-BE49-F238E27FC236}">
                <a16:creationId xmlns:a16="http://schemas.microsoft.com/office/drawing/2014/main" id="{830916D2-1171-44FA-405E-7DA8B2C9F2D0}"/>
              </a:ext>
            </a:extLst>
          </p:cNvPr>
          <p:cNvSpPr/>
          <p:nvPr/>
        </p:nvSpPr>
        <p:spPr>
          <a:xfrm>
            <a:off x="157307" y="1124409"/>
            <a:ext cx="4972050" cy="475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2000" indent="-162000" algn="just">
              <a:lnSpc>
                <a:spcPct val="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id-ID" sz="1400" dirty="0">
                <a:latin typeface="Arial" pitchFamily="34" charset="0"/>
                <a:cs typeface="Arial" pitchFamily="34" charset="0"/>
              </a:rPr>
              <a:t>Masih belum optimal jumlah Park </a:t>
            </a:r>
            <a:r>
              <a:rPr lang="id-ID" sz="1400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id-ID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1400" dirty="0" err="1">
                <a:latin typeface="Arial" pitchFamily="34" charset="0"/>
                <a:cs typeface="Arial" pitchFamily="34" charset="0"/>
              </a:rPr>
              <a:t>Ride</a:t>
            </a:r>
            <a:endParaRPr lang="id-ID" sz="1400" dirty="0">
              <a:latin typeface="Arial" pitchFamily="34" charset="0"/>
              <a:cs typeface="Arial" pitchFamily="34" charset="0"/>
            </a:endParaRPr>
          </a:p>
          <a:p>
            <a:pPr marL="162000" indent="-162000" algn="just">
              <a:lnSpc>
                <a:spcPct val="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id-ID" sz="1400" dirty="0">
                <a:latin typeface="Arial" pitchFamily="34" charset="0"/>
                <a:cs typeface="Arial" pitchFamily="34" charset="0"/>
              </a:rPr>
              <a:t>Keterbatasan sarana dan Prasarana Park </a:t>
            </a:r>
            <a:r>
              <a:rPr lang="id-ID" sz="1400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id-ID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1400" dirty="0" err="1">
                <a:latin typeface="Arial" pitchFamily="34" charset="0"/>
                <a:cs typeface="Arial" pitchFamily="34" charset="0"/>
              </a:rPr>
              <a:t>Ride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62">
            <a:extLst>
              <a:ext uri="{FF2B5EF4-FFF2-40B4-BE49-F238E27FC236}">
                <a16:creationId xmlns:a16="http://schemas.microsoft.com/office/drawing/2014/main" id="{8AE96B12-C2B5-BC8A-8671-5717E83AF835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3">
            <a:extLst>
              <a:ext uri="{FF2B5EF4-FFF2-40B4-BE49-F238E27FC236}">
                <a16:creationId xmlns:a16="http://schemas.microsoft.com/office/drawing/2014/main" id="{9A6C52EB-91C1-8E01-5A95-7FC869531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9" name="Picture 64">
            <a:extLst>
              <a:ext uri="{FF2B5EF4-FFF2-40B4-BE49-F238E27FC236}">
                <a16:creationId xmlns:a16="http://schemas.microsoft.com/office/drawing/2014/main" id="{19D42AC3-86FA-C100-E6DB-D4E0D31D2F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73512A6-E4E4-65D8-5A35-3947094C26F7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KEBIJAKAN PERPARKIRAN </a:t>
            </a:r>
            <a:r>
              <a:rPr lang="id-ID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– PARK AND RIDE</a:t>
            </a:r>
            <a:endParaRPr lang="en-US" sz="2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pic>
        <p:nvPicPr>
          <p:cNvPr id="11" name="Picture 34">
            <a:extLst>
              <a:ext uri="{FF2B5EF4-FFF2-40B4-BE49-F238E27FC236}">
                <a16:creationId xmlns:a16="http://schemas.microsoft.com/office/drawing/2014/main" id="{06A73971-D776-6C1F-52BE-F58F9B26D8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304C9B6-0D89-7671-0EE2-E57673D26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62543"/>
              </p:ext>
            </p:extLst>
          </p:nvPr>
        </p:nvGraphicFramePr>
        <p:xfrm>
          <a:off x="256102" y="1675265"/>
          <a:ext cx="2875192" cy="32013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3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667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i="1" baseline="0" dirty="0"/>
                        <a:t>Park and Ride </a:t>
                      </a:r>
                      <a:r>
                        <a:rPr lang="en-US" sz="1100" i="1" baseline="0" dirty="0" err="1"/>
                        <a:t>E</a:t>
                      </a:r>
                      <a:r>
                        <a:rPr lang="en-US" sz="1100" baseline="0" dirty="0" err="1"/>
                        <a:t>ksisting</a:t>
                      </a:r>
                      <a:endParaRPr 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18000" marR="18000" marT="46800" marB="468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10">
                <a:tc rowSpan="2">
                  <a:txBody>
                    <a:bodyPr/>
                    <a:lstStyle/>
                    <a:p>
                      <a:r>
                        <a:rPr lang="en-US" sz="1050"/>
                        <a:t>NO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050" i="0" dirty="0"/>
                        <a:t>PARK AND RIDE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SRP</a:t>
                      </a:r>
                    </a:p>
                  </a:txBody>
                  <a:tcPr marL="18000" marR="18000" marT="46800" marB="468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18000" marR="18000" marT="46800" marB="46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R4</a:t>
                      </a:r>
                    </a:p>
                  </a:txBody>
                  <a:tcPr marL="18000" marR="18000" marT="46800" marB="46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R2</a:t>
                      </a:r>
                    </a:p>
                  </a:txBody>
                  <a:tcPr marL="18000" marR="18000" marT="46800" marB="46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621"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1</a:t>
                      </a:r>
                      <a:endParaRPr lang="id-ID" sz="1050" dirty="0"/>
                    </a:p>
                  </a:txBody>
                  <a:tcPr marL="90000" marT="0" marB="0" anchor="ctr"/>
                </a:tc>
                <a:tc>
                  <a:txBody>
                    <a:bodyPr/>
                    <a:lstStyle/>
                    <a:p>
                      <a:r>
                        <a:rPr lang="id-ID" sz="1050" dirty="0"/>
                        <a:t>Lebak Bulus</a:t>
                      </a:r>
                    </a:p>
                  </a:txBody>
                  <a:tcPr marL="90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150</a:t>
                      </a:r>
                    </a:p>
                  </a:txBody>
                  <a:tcPr marL="90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700</a:t>
                      </a:r>
                    </a:p>
                  </a:txBody>
                  <a:tcPr marL="90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90"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2</a:t>
                      </a:r>
                      <a:endParaRPr lang="id-ID" sz="105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r>
                        <a:rPr lang="id-ID" sz="1050" dirty="0"/>
                        <a:t>Ragunan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-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1200</a:t>
                      </a:r>
                    </a:p>
                  </a:txBody>
                  <a:tcPr marL="90000" marT="48768" marB="4876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52"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3</a:t>
                      </a:r>
                      <a:endParaRPr lang="id-ID" sz="105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r>
                        <a:rPr lang="id-ID" sz="1050" dirty="0"/>
                        <a:t>Term</a:t>
                      </a:r>
                      <a:r>
                        <a:rPr lang="en-US" sz="1050" dirty="0" err="1"/>
                        <a:t>inal</a:t>
                      </a:r>
                      <a:r>
                        <a:rPr lang="id-ID" sz="1050" baseline="0" dirty="0"/>
                        <a:t> </a:t>
                      </a:r>
                      <a:r>
                        <a:rPr lang="id-ID" sz="1050" dirty="0" err="1"/>
                        <a:t>Kp</a:t>
                      </a:r>
                      <a:r>
                        <a:rPr lang="id-ID" sz="1050" dirty="0"/>
                        <a:t>. Rambutan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140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360</a:t>
                      </a:r>
                    </a:p>
                  </a:txBody>
                  <a:tcPr marL="90000" marT="48768" marB="4876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090"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4</a:t>
                      </a:r>
                      <a:endParaRPr lang="id-ID" sz="105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r>
                        <a:rPr lang="id-ID" sz="1050" dirty="0"/>
                        <a:t>Term</a:t>
                      </a:r>
                      <a:r>
                        <a:rPr lang="en-US" sz="1050" dirty="0" err="1"/>
                        <a:t>inal</a:t>
                      </a:r>
                      <a:r>
                        <a:rPr lang="id-ID" sz="1050" dirty="0"/>
                        <a:t> </a:t>
                      </a:r>
                      <a:r>
                        <a:rPr lang="id-ID" sz="1050" dirty="0" err="1"/>
                        <a:t>Pulogebang</a:t>
                      </a:r>
                      <a:endParaRPr lang="id-ID" sz="105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-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1137</a:t>
                      </a:r>
                    </a:p>
                  </a:txBody>
                  <a:tcPr marL="90000" marT="48768" marB="4876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090"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5</a:t>
                      </a:r>
                      <a:endParaRPr lang="id-ID" sz="105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r>
                        <a:rPr lang="id-ID" sz="1050" dirty="0"/>
                        <a:t>Term</a:t>
                      </a:r>
                      <a:r>
                        <a:rPr lang="en-US" sz="1050" dirty="0" err="1"/>
                        <a:t>inal</a:t>
                      </a:r>
                      <a:r>
                        <a:rPr lang="id-ID" sz="1050" dirty="0"/>
                        <a:t> </a:t>
                      </a:r>
                      <a:r>
                        <a:rPr lang="id-ID" sz="1050" dirty="0" err="1"/>
                        <a:t>Kalideres</a:t>
                      </a:r>
                      <a:endParaRPr lang="id-ID" sz="105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44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450</a:t>
                      </a:r>
                    </a:p>
                  </a:txBody>
                  <a:tcPr marL="90000" marT="48768" marB="4876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09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</a:t>
                      </a:r>
                      <a:endParaRPr lang="id-ID" sz="105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Terminal </a:t>
                      </a:r>
                      <a:r>
                        <a:rPr lang="id-ID" sz="1050" dirty="0"/>
                        <a:t>Pinang Ranti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20</a:t>
                      </a:r>
                    </a:p>
                  </a:txBody>
                  <a:tcPr marL="90000" marT="48768" marB="48768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09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</a:t>
                      </a:r>
                      <a:endParaRPr lang="id-ID" sz="105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r>
                        <a:rPr lang="id-ID" sz="1050" dirty="0"/>
                        <a:t>PGC </a:t>
                      </a:r>
                      <a:r>
                        <a:rPr lang="id-ID" sz="1050" dirty="0" err="1"/>
                        <a:t>Cililitan</a:t>
                      </a:r>
                      <a:endParaRPr lang="id-ID" sz="105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-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500</a:t>
                      </a:r>
                    </a:p>
                  </a:txBody>
                  <a:tcPr marL="90000" marT="48768" marB="4876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090">
                <a:tc>
                  <a:txBody>
                    <a:bodyPr/>
                    <a:lstStyle/>
                    <a:p>
                      <a:pPr algn="ctr"/>
                      <a:r>
                        <a:rPr lang="en-US" sz="1050" i="0" dirty="0"/>
                        <a:t>8</a:t>
                      </a:r>
                      <a:endParaRPr lang="id-ID" sz="1050" i="0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South Quarter</a:t>
                      </a:r>
                      <a:endParaRPr lang="id-ID" sz="1050" i="1" dirty="0"/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30</a:t>
                      </a:r>
                    </a:p>
                  </a:txBody>
                  <a:tcPr marL="90000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100</a:t>
                      </a:r>
                    </a:p>
                  </a:txBody>
                  <a:tcPr marL="90000" marT="48768" marB="4876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" name="Picture 15">
            <a:extLst>
              <a:ext uri="{FF2B5EF4-FFF2-40B4-BE49-F238E27FC236}">
                <a16:creationId xmlns:a16="http://schemas.microsoft.com/office/drawing/2014/main" id="{13291A9E-4F3A-77F3-CFBB-920DD71E5F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97" y="3674417"/>
            <a:ext cx="2847894" cy="2847879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177FA8A7-3A2F-AE2A-7AD8-A6FA6EB84F4E}"/>
              </a:ext>
            </a:extLst>
          </p:cNvPr>
          <p:cNvSpPr/>
          <p:nvPr/>
        </p:nvSpPr>
        <p:spPr>
          <a:xfrm>
            <a:off x="7548111" y="3927637"/>
            <a:ext cx="2294672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ea typeface="Lato Medium" panose="020F0502020204030203" pitchFamily="34" charset="0"/>
                <a:cs typeface="Lato Medium" panose="020F0502020204030203" pitchFamily="34" charset="0"/>
              </a:rPr>
              <a:t>Konsep</a:t>
            </a:r>
            <a:r>
              <a:rPr lang="en-US" sz="1100" b="1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id-ID" sz="1100" b="1" dirty="0">
                <a:ea typeface="Lato Medium" panose="020F0502020204030203" pitchFamily="34" charset="0"/>
                <a:cs typeface="Lato Medium" panose="020F0502020204030203" pitchFamily="34" charset="0"/>
              </a:rPr>
              <a:t>CMS</a:t>
            </a:r>
            <a:r>
              <a:rPr lang="en-US" sz="1100" b="1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</a:p>
          <a:p>
            <a:pPr algn="ctr"/>
            <a:r>
              <a:rPr lang="en-US" sz="1100" b="1" dirty="0">
                <a:ea typeface="Lato Medium" panose="020F0502020204030203" pitchFamily="34" charset="0"/>
                <a:cs typeface="Lato Medium" panose="020F0502020204030203" pitchFamily="34" charset="0"/>
              </a:rPr>
              <a:t>(</a:t>
            </a:r>
            <a:r>
              <a:rPr lang="en-US" sz="1100" b="1" i="1" dirty="0">
                <a:ea typeface="Lato Medium" panose="020F0502020204030203" pitchFamily="34" charset="0"/>
                <a:cs typeface="Lato Medium" panose="020F0502020204030203" pitchFamily="34" charset="0"/>
              </a:rPr>
              <a:t>Compact Motorcycle Storage</a:t>
            </a:r>
            <a:r>
              <a:rPr lang="en-US" sz="1100" b="1" dirty="0">
                <a:ea typeface="Lato Medium" panose="020F0502020204030203" pitchFamily="34" charset="0"/>
                <a:cs typeface="Lato Medium" panose="020F0502020204030203" pitchFamily="34" charset="0"/>
              </a:rPr>
              <a:t>)</a:t>
            </a:r>
          </a:p>
          <a:p>
            <a:pPr algn="ctr"/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di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lahan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parkir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yang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ada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(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membutuhkan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luas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tanah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hanya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60 m)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dengan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memaksimalkan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jumlah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kapasitas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050" dirty="0" err="1">
                <a:ea typeface="Lato Medium" panose="020F0502020204030203" pitchFamily="34" charset="0"/>
                <a:cs typeface="Lato Medium" panose="020F0502020204030203" pitchFamily="34" charset="0"/>
              </a:rPr>
              <a:t>kendaraan</a:t>
            </a:r>
            <a:r>
              <a:rPr lang="en-US" sz="1050" dirty="0">
                <a:ea typeface="Lato Medium" panose="020F0502020204030203" pitchFamily="34" charset="0"/>
                <a:cs typeface="Lato Medium" panose="020F0502020204030203" pitchFamily="34" charset="0"/>
              </a:rPr>
              <a:t>.</a:t>
            </a:r>
            <a:endParaRPr lang="id-ID" sz="1050" dirty="0"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F1CB8E99-92FD-6FE0-2B9B-5948A4532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31" y="5243019"/>
            <a:ext cx="9357990" cy="14927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id-ID" sz="1300" dirty="0">
                <a:latin typeface="Arial" pitchFamily="34" charset="0"/>
                <a:cs typeface="Arial" pitchFamily="34" charset="0"/>
              </a:rPr>
              <a:t>Mendorong pembangunan fasilitas </a:t>
            </a:r>
            <a:r>
              <a:rPr lang="id-ID" sz="1300" i="1" dirty="0">
                <a:latin typeface="Arial" pitchFamily="34" charset="0"/>
                <a:cs typeface="Arial" pitchFamily="34" charset="0"/>
              </a:rPr>
              <a:t>Park </a:t>
            </a:r>
            <a:r>
              <a:rPr lang="id-ID" sz="1300" i="1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id-ID" sz="1300" i="1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1300" i="1" dirty="0" err="1">
                <a:latin typeface="Arial" pitchFamily="34" charset="0"/>
                <a:cs typeface="Arial" pitchFamily="34" charset="0"/>
              </a:rPr>
              <a:t>Ride</a:t>
            </a:r>
            <a:r>
              <a:rPr lang="id-ID" sz="1300" i="1" dirty="0">
                <a:latin typeface="Arial" pitchFamily="34" charset="0"/>
                <a:cs typeface="Arial" pitchFamily="34" charset="0"/>
              </a:rPr>
              <a:t>  </a:t>
            </a:r>
            <a:r>
              <a:rPr lang="id-ID" sz="1300" dirty="0">
                <a:latin typeface="Arial" pitchFamily="34" charset="0"/>
                <a:cs typeface="Arial" pitchFamily="34" charset="0"/>
              </a:rPr>
              <a:t>maupun fasilitas parkir </a:t>
            </a:r>
            <a:r>
              <a:rPr lang="id-ID" sz="1300" dirty="0" err="1">
                <a:latin typeface="Arial" pitchFamily="34" charset="0"/>
                <a:cs typeface="Arial" pitchFamily="34" charset="0"/>
              </a:rPr>
              <a:t>diluar</a:t>
            </a:r>
            <a:r>
              <a:rPr lang="id-ID" sz="1300" dirty="0">
                <a:latin typeface="Arial" pitchFamily="34" charset="0"/>
                <a:cs typeface="Arial" pitchFamily="34" charset="0"/>
              </a:rPr>
              <a:t> ruang milik jalan lainnya terutama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dipinggir-pinggir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kota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Jakarta.</a:t>
            </a:r>
            <a:endParaRPr lang="id-ID" sz="1300" dirty="0">
              <a:latin typeface="Arial" pitchFamily="34" charset="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300" dirty="0" err="1">
                <a:latin typeface="Arial" pitchFamily="34" charset="0"/>
                <a:cs typeface="Arial" pitchFamily="34" charset="0"/>
              </a:rPr>
              <a:t>Menciptakan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integrasi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pembayaran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antara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Park and Ride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Angkutan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Umum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Massal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444500" indent="-228600">
              <a:buFont typeface="+mj-lt"/>
              <a:buAutoNum type="alphaLcPeriod"/>
            </a:pPr>
            <a:r>
              <a:rPr lang="en-US" sz="1300" dirty="0" err="1">
                <a:latin typeface="Arial" pitchFamily="34" charset="0"/>
                <a:cs typeface="Arial" pitchFamily="34" charset="0"/>
              </a:rPr>
              <a:t>Kendaraan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berparkir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di Park and Ride dan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beralih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angkutan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umum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massal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tarif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flat /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insentif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)</a:t>
            </a:r>
            <a:endParaRPr lang="id-ID" sz="1300" dirty="0">
              <a:latin typeface="Arial" pitchFamily="34" charset="0"/>
              <a:cs typeface="Arial" pitchFamily="34" charset="0"/>
            </a:endParaRPr>
          </a:p>
          <a:p>
            <a:pPr marL="444500" indent="-228600">
              <a:buFont typeface="+mj-lt"/>
              <a:buAutoNum type="alphaLcPeriod"/>
            </a:pPr>
            <a:r>
              <a:rPr lang="en-US" sz="1300" dirty="0" err="1">
                <a:latin typeface="Arial" pitchFamily="34" charset="0"/>
                <a:cs typeface="Arial" pitchFamily="34" charset="0"/>
              </a:rPr>
              <a:t>Kendaraan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berparkir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di Park and Ride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namun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beralih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ke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angkutan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umum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massal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tarif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progresif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/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disinsentif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)</a:t>
            </a:r>
            <a:endParaRPr lang="id-ID" sz="1300" dirty="0">
              <a:latin typeface="Arial" pitchFamily="34" charset="0"/>
              <a:cs typeface="Arial" pitchFamily="34" charset="0"/>
            </a:endParaRPr>
          </a:p>
          <a:p>
            <a:pPr marL="228600" indent="-228600">
              <a:buFont typeface="+mj-lt"/>
              <a:buAutoNum type="arabicPeriod" startAt="3"/>
            </a:pPr>
            <a:r>
              <a:rPr lang="en-US" sz="1300" dirty="0">
                <a:latin typeface="Arial" pitchFamily="34" charset="0"/>
                <a:cs typeface="Arial" pitchFamily="34" charset="0"/>
              </a:rPr>
              <a:t>Integrasi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lokasi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i="1" dirty="0">
                <a:latin typeface="Arial" pitchFamily="34" charset="0"/>
                <a:cs typeface="Arial" pitchFamily="34" charset="0"/>
              </a:rPr>
              <a:t>Park and Ride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pengembangan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kawasan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TOD (</a:t>
            </a:r>
            <a:r>
              <a:rPr lang="en-US" sz="1300" i="1" dirty="0">
                <a:latin typeface="Arial" pitchFamily="34" charset="0"/>
                <a:cs typeface="Arial" pitchFamily="34" charset="0"/>
              </a:rPr>
              <a:t>Transit Oriented Development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)</a:t>
            </a:r>
            <a:endParaRPr lang="id-ID" sz="1300" dirty="0">
              <a:latin typeface="Arial" pitchFamily="34" charset="0"/>
              <a:cs typeface="Arial" pitchFamily="34" charset="0"/>
            </a:endParaRPr>
          </a:p>
          <a:p>
            <a:pPr marL="228600" indent="-228600">
              <a:buFont typeface="+mj-lt"/>
              <a:buAutoNum type="arabicPeriod" startAt="3"/>
            </a:pPr>
            <a:r>
              <a:rPr lang="en-US" sz="1300" dirty="0" err="1">
                <a:latin typeface="Arial" pitchFamily="34" charset="0"/>
                <a:cs typeface="Arial" pitchFamily="34" charset="0"/>
              </a:rPr>
              <a:t>Pengembangan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pembangunan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lokasi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parkir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dengan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memaksimalkan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jumlah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kapasitas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kendaraan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parkir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bertingkat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).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707832D-D8FD-3451-3DB5-DFFED37FDE12}"/>
              </a:ext>
            </a:extLst>
          </p:cNvPr>
          <p:cNvSpPr txBox="1"/>
          <p:nvPr/>
        </p:nvSpPr>
        <p:spPr>
          <a:xfrm>
            <a:off x="7674526" y="865006"/>
            <a:ext cx="433963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id-ID" b="1" dirty="0">
                <a:solidFill>
                  <a:srgbClr val="44536A"/>
                </a:solidFill>
                <a:latin typeface="Arial"/>
                <a:cs typeface="Arial"/>
              </a:rPr>
              <a:t>Konsep Pengembangan Park </a:t>
            </a:r>
            <a:r>
              <a:rPr lang="id-ID" b="1" dirty="0" err="1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lang="id-ID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id-ID" b="1" dirty="0" err="1">
                <a:solidFill>
                  <a:srgbClr val="44536A"/>
                </a:solidFill>
                <a:latin typeface="Arial"/>
                <a:cs typeface="Arial"/>
              </a:rPr>
              <a:t>Ride</a:t>
            </a:r>
            <a:endParaRPr lang="en-US" b="1" dirty="0">
              <a:solidFill>
                <a:srgbClr val="44536A"/>
              </a:solidFill>
              <a:latin typeface="Arial"/>
              <a:cs typeface="Arial"/>
            </a:endParaRPr>
          </a:p>
        </p:txBody>
      </p:sp>
      <p:grpSp>
        <p:nvGrpSpPr>
          <p:cNvPr id="17" name="Group 94">
            <a:extLst>
              <a:ext uri="{FF2B5EF4-FFF2-40B4-BE49-F238E27FC236}">
                <a16:creationId xmlns:a16="http://schemas.microsoft.com/office/drawing/2014/main" id="{AF284A21-60D0-551B-65A9-29AAFA82F5CB}"/>
              </a:ext>
            </a:extLst>
          </p:cNvPr>
          <p:cNvGrpSpPr/>
          <p:nvPr/>
        </p:nvGrpSpPr>
        <p:grpSpPr>
          <a:xfrm>
            <a:off x="7470597" y="1248358"/>
            <a:ext cx="4580578" cy="2382105"/>
            <a:chOff x="645906" y="1268412"/>
            <a:chExt cx="11030157" cy="5441685"/>
          </a:xfrm>
        </p:grpSpPr>
        <p:pic>
          <p:nvPicPr>
            <p:cNvPr id="27" name="Picture 95">
              <a:extLst>
                <a:ext uri="{FF2B5EF4-FFF2-40B4-BE49-F238E27FC236}">
                  <a16:creationId xmlns:a16="http://schemas.microsoft.com/office/drawing/2014/main" id="{BADD6322-4EDD-CBF2-20C8-9A134A33A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9" t="24692" r="11783" b="22625"/>
            <a:stretch/>
          </p:blipFill>
          <p:spPr>
            <a:xfrm>
              <a:off x="645906" y="1268412"/>
              <a:ext cx="11030157" cy="4246863"/>
            </a:xfrm>
            <a:prstGeom prst="rect">
              <a:avLst/>
            </a:prstGeom>
          </p:spPr>
        </p:pic>
        <p:sp>
          <p:nvSpPr>
            <p:cNvPr id="28" name="Rectangle 96">
              <a:extLst>
                <a:ext uri="{FF2B5EF4-FFF2-40B4-BE49-F238E27FC236}">
                  <a16:creationId xmlns:a16="http://schemas.microsoft.com/office/drawing/2014/main" id="{B6A342D8-FFA1-2AE1-D5FF-9C53867CE430}"/>
                </a:ext>
              </a:extLst>
            </p:cNvPr>
            <p:cNvSpPr/>
            <p:nvPr/>
          </p:nvSpPr>
          <p:spPr>
            <a:xfrm>
              <a:off x="4344099" y="2241440"/>
              <a:ext cx="1463400" cy="30010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TextBox 97">
              <a:extLst>
                <a:ext uri="{FF2B5EF4-FFF2-40B4-BE49-F238E27FC236}">
                  <a16:creationId xmlns:a16="http://schemas.microsoft.com/office/drawing/2014/main" id="{46339FED-4C86-FD6F-22F1-6152DA85B4D7}"/>
                </a:ext>
              </a:extLst>
            </p:cNvPr>
            <p:cNvSpPr txBox="1"/>
            <p:nvPr/>
          </p:nvSpPr>
          <p:spPr>
            <a:xfrm>
              <a:off x="3868350" y="5755688"/>
              <a:ext cx="1770400" cy="530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Bahnschrift" panose="020B0502040204020203" pitchFamily="34" charset="0"/>
                </a:rPr>
                <a:t>Area Terminal</a:t>
              </a:r>
              <a:endParaRPr lang="en-ID" sz="600" dirty="0">
                <a:latin typeface="Bahnschrift" panose="020B0502040204020203" pitchFamily="34" charset="0"/>
              </a:endParaRPr>
            </a:p>
          </p:txBody>
        </p:sp>
        <p:sp>
          <p:nvSpPr>
            <p:cNvPr id="30" name="TextBox 98">
              <a:extLst>
                <a:ext uri="{FF2B5EF4-FFF2-40B4-BE49-F238E27FC236}">
                  <a16:creationId xmlns:a16="http://schemas.microsoft.com/office/drawing/2014/main" id="{051A18BA-67B8-0C8D-15B4-6B9D443E16EC}"/>
                </a:ext>
              </a:extLst>
            </p:cNvPr>
            <p:cNvSpPr txBox="1"/>
            <p:nvPr/>
          </p:nvSpPr>
          <p:spPr>
            <a:xfrm>
              <a:off x="6850314" y="5725936"/>
              <a:ext cx="1653204" cy="79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Bahnschrift" panose="020B0502040204020203" pitchFamily="34" charset="0"/>
                </a:rPr>
                <a:t>Connection Bridge</a:t>
              </a:r>
              <a:endParaRPr lang="en-ID" sz="600" dirty="0">
                <a:latin typeface="Bahnschrift" panose="020B0502040204020203" pitchFamily="34" charset="0"/>
              </a:endParaRPr>
            </a:p>
          </p:txBody>
        </p:sp>
        <p:sp>
          <p:nvSpPr>
            <p:cNvPr id="31" name="TextBox 99">
              <a:extLst>
                <a:ext uri="{FF2B5EF4-FFF2-40B4-BE49-F238E27FC236}">
                  <a16:creationId xmlns:a16="http://schemas.microsoft.com/office/drawing/2014/main" id="{4B9061BC-75A0-316F-DF28-168AE62417F1}"/>
                </a:ext>
              </a:extLst>
            </p:cNvPr>
            <p:cNvSpPr txBox="1"/>
            <p:nvPr/>
          </p:nvSpPr>
          <p:spPr>
            <a:xfrm>
              <a:off x="8719251" y="5589588"/>
              <a:ext cx="2085070" cy="795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err="1">
                  <a:latin typeface="Bahnschrift" panose="020B0502040204020203" pitchFamily="34" charset="0"/>
                </a:rPr>
                <a:t>Rumah</a:t>
              </a:r>
              <a:r>
                <a:rPr lang="en-US" sz="600" dirty="0">
                  <a:latin typeface="Bahnschrift" panose="020B0502040204020203" pitchFamily="34" charset="0"/>
                </a:rPr>
                <a:t> </a:t>
              </a:r>
              <a:r>
                <a:rPr lang="en-US" sz="600" dirty="0" err="1">
                  <a:latin typeface="Bahnschrift" panose="020B0502040204020203" pitchFamily="34" charset="0"/>
                </a:rPr>
                <a:t>Susun</a:t>
              </a:r>
              <a:r>
                <a:rPr lang="en-US" sz="600" dirty="0">
                  <a:latin typeface="Bahnschrift" panose="020B0502040204020203" pitchFamily="34" charset="0"/>
                </a:rPr>
                <a:t> </a:t>
              </a:r>
              <a:r>
                <a:rPr lang="en-US" sz="600" dirty="0" err="1">
                  <a:latin typeface="Bahnschrift" panose="020B0502040204020203" pitchFamily="34" charset="0"/>
                </a:rPr>
                <a:t>Terjangkau</a:t>
              </a:r>
              <a:endParaRPr lang="en-ID" sz="600" dirty="0">
                <a:latin typeface="Bahnschrift" panose="020B0502040204020203" pitchFamily="34" charset="0"/>
              </a:endParaRPr>
            </a:p>
          </p:txBody>
        </p:sp>
        <p:sp>
          <p:nvSpPr>
            <p:cNvPr id="32" name="TextBox 100">
              <a:extLst>
                <a:ext uri="{FF2B5EF4-FFF2-40B4-BE49-F238E27FC236}">
                  <a16:creationId xmlns:a16="http://schemas.microsoft.com/office/drawing/2014/main" id="{5981A932-711B-CC2D-B520-6DCCF045F2A5}"/>
                </a:ext>
              </a:extLst>
            </p:cNvPr>
            <p:cNvSpPr txBox="1"/>
            <p:nvPr/>
          </p:nvSpPr>
          <p:spPr>
            <a:xfrm>
              <a:off x="645906" y="5649219"/>
              <a:ext cx="2202917" cy="1060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Bahnschrift" panose="020B0502040204020203" pitchFamily="34" charset="0"/>
                </a:rPr>
                <a:t>Pedestrian Bridge</a:t>
              </a:r>
            </a:p>
            <a:p>
              <a:pPr algn="ctr"/>
              <a:r>
                <a:rPr lang="en-US" sz="600" dirty="0" err="1">
                  <a:latin typeface="Bahnschrift" panose="020B0502040204020203" pitchFamily="34" charset="0"/>
                </a:rPr>
                <a:t>sampai</a:t>
              </a:r>
              <a:r>
                <a:rPr lang="en-US" sz="600" dirty="0">
                  <a:latin typeface="Bahnschrift" panose="020B0502040204020203" pitchFamily="34" charset="0"/>
                </a:rPr>
                <a:t> </a:t>
              </a:r>
              <a:r>
                <a:rPr lang="en-US" sz="600" dirty="0" err="1">
                  <a:latin typeface="Bahnschrift" panose="020B0502040204020203" pitchFamily="34" charset="0"/>
                </a:rPr>
                <a:t>Stasiun</a:t>
              </a:r>
              <a:r>
                <a:rPr lang="en-US" sz="600" dirty="0">
                  <a:latin typeface="Bahnschrift" panose="020B0502040204020203" pitchFamily="34" charset="0"/>
                </a:rPr>
                <a:t> MRT</a:t>
              </a:r>
              <a:endParaRPr lang="en-ID" sz="1000" dirty="0">
                <a:latin typeface="Bahnschrift" panose="020B0502040204020203" pitchFamily="34" charset="0"/>
              </a:endParaRPr>
            </a:p>
          </p:txBody>
        </p:sp>
        <p:cxnSp>
          <p:nvCxnSpPr>
            <p:cNvPr id="33" name="Straight Connector 101">
              <a:extLst>
                <a:ext uri="{FF2B5EF4-FFF2-40B4-BE49-F238E27FC236}">
                  <a16:creationId xmlns:a16="http://schemas.microsoft.com/office/drawing/2014/main" id="{CFC1E49F-3CE0-77E7-1977-102990298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9203" y="4065104"/>
              <a:ext cx="0" cy="213567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02">
              <a:extLst>
                <a:ext uri="{FF2B5EF4-FFF2-40B4-BE49-F238E27FC236}">
                  <a16:creationId xmlns:a16="http://schemas.microsoft.com/office/drawing/2014/main" id="{1DDE6ABD-F8BD-140D-20DD-2D61EEEA7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763" y="4065104"/>
              <a:ext cx="0" cy="213567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03">
              <a:extLst>
                <a:ext uri="{FF2B5EF4-FFF2-40B4-BE49-F238E27FC236}">
                  <a16:creationId xmlns:a16="http://schemas.microsoft.com/office/drawing/2014/main" id="{6C2D0E98-7F8B-EF1A-5A75-20F0DB5F8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347" y="4065104"/>
              <a:ext cx="0" cy="213567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104">
              <a:extLst>
                <a:ext uri="{FF2B5EF4-FFF2-40B4-BE49-F238E27FC236}">
                  <a16:creationId xmlns:a16="http://schemas.microsoft.com/office/drawing/2014/main" id="{FFAF2B5A-005B-3D5D-FB73-8F5664B56C7A}"/>
                </a:ext>
              </a:extLst>
            </p:cNvPr>
            <p:cNvSpPr txBox="1"/>
            <p:nvPr/>
          </p:nvSpPr>
          <p:spPr>
            <a:xfrm>
              <a:off x="4131357" y="2131997"/>
              <a:ext cx="2538392" cy="48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Lt. Dasar : Terminal</a:t>
              </a:r>
              <a:endParaRPr lang="en-ID" sz="5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37" name="Straight Connector 105">
              <a:extLst>
                <a:ext uri="{FF2B5EF4-FFF2-40B4-BE49-F238E27FC236}">
                  <a16:creationId xmlns:a16="http://schemas.microsoft.com/office/drawing/2014/main" id="{B8384CC0-2E72-A6A1-89FE-9ECFF1C66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851" y="2395330"/>
              <a:ext cx="0" cy="298067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D1BB973-817F-566E-B24C-A64E37C5EF5D}"/>
                </a:ext>
              </a:extLst>
            </p:cNvPr>
            <p:cNvSpPr/>
            <p:nvPr/>
          </p:nvSpPr>
          <p:spPr>
            <a:xfrm>
              <a:off x="4187778" y="2333256"/>
              <a:ext cx="124145" cy="1241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8FD0D03-CD65-EB51-D466-C593DA5B9B78}"/>
                </a:ext>
              </a:extLst>
            </p:cNvPr>
            <p:cNvSpPr/>
            <p:nvPr/>
          </p:nvSpPr>
          <p:spPr>
            <a:xfrm>
              <a:off x="4187778" y="5285052"/>
              <a:ext cx="124145" cy="1241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Straight Connector 108">
              <a:extLst>
                <a:ext uri="{FF2B5EF4-FFF2-40B4-BE49-F238E27FC236}">
                  <a16:creationId xmlns:a16="http://schemas.microsoft.com/office/drawing/2014/main" id="{5B06962B-24FB-9DD8-8703-012A33D61787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V="1">
              <a:off x="4660605" y="2690732"/>
              <a:ext cx="0" cy="2524834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D6CF7D-8784-8EC9-CBF6-FB9827354E8B}"/>
                </a:ext>
              </a:extLst>
            </p:cNvPr>
            <p:cNvSpPr/>
            <p:nvPr/>
          </p:nvSpPr>
          <p:spPr>
            <a:xfrm>
              <a:off x="4598532" y="2690732"/>
              <a:ext cx="124145" cy="1241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A50CDA6-ACF5-DC1F-084F-5F304BC2A3C9}"/>
                </a:ext>
              </a:extLst>
            </p:cNvPr>
            <p:cNvSpPr/>
            <p:nvPr/>
          </p:nvSpPr>
          <p:spPr>
            <a:xfrm>
              <a:off x="4598532" y="5124617"/>
              <a:ext cx="124145" cy="1241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" name="Straight Connector 111">
              <a:extLst>
                <a:ext uri="{FF2B5EF4-FFF2-40B4-BE49-F238E27FC236}">
                  <a16:creationId xmlns:a16="http://schemas.microsoft.com/office/drawing/2014/main" id="{DB201FCC-6425-CC87-E94A-D89B9CAED917}"/>
                </a:ext>
              </a:extLst>
            </p:cNvPr>
            <p:cNvCxnSpPr>
              <a:cxnSpLocks/>
              <a:stCxn id="45" idx="4"/>
              <a:endCxn id="44" idx="0"/>
            </p:cNvCxnSpPr>
            <p:nvPr/>
          </p:nvCxnSpPr>
          <p:spPr>
            <a:xfrm flipV="1">
              <a:off x="5071358" y="3088574"/>
              <a:ext cx="0" cy="1983633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4DD0713-08AF-7143-B1DD-3DE68C336415}"/>
                </a:ext>
              </a:extLst>
            </p:cNvPr>
            <p:cNvSpPr/>
            <p:nvPr/>
          </p:nvSpPr>
          <p:spPr>
            <a:xfrm>
              <a:off x="5009285" y="3088574"/>
              <a:ext cx="124145" cy="1241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FAAD8C5-F7CB-CC72-5079-099F82270E85}"/>
                </a:ext>
              </a:extLst>
            </p:cNvPr>
            <p:cNvSpPr/>
            <p:nvPr/>
          </p:nvSpPr>
          <p:spPr>
            <a:xfrm>
              <a:off x="5009285" y="4948062"/>
              <a:ext cx="124145" cy="1241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114">
              <a:extLst>
                <a:ext uri="{FF2B5EF4-FFF2-40B4-BE49-F238E27FC236}">
                  <a16:creationId xmlns:a16="http://schemas.microsoft.com/office/drawing/2014/main" id="{37EB6944-979A-B489-4432-6A9F79B78EC6}"/>
                </a:ext>
              </a:extLst>
            </p:cNvPr>
            <p:cNvSpPr/>
            <p:nvPr/>
          </p:nvSpPr>
          <p:spPr>
            <a:xfrm>
              <a:off x="4769999" y="2615113"/>
              <a:ext cx="1992540" cy="3001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TextBox 115">
              <a:extLst>
                <a:ext uri="{FF2B5EF4-FFF2-40B4-BE49-F238E27FC236}">
                  <a16:creationId xmlns:a16="http://schemas.microsoft.com/office/drawing/2014/main" id="{D02AAA0B-F639-9CDF-0AC6-BDBF530E04B6}"/>
                </a:ext>
              </a:extLst>
            </p:cNvPr>
            <p:cNvSpPr txBox="1"/>
            <p:nvPr/>
          </p:nvSpPr>
          <p:spPr>
            <a:xfrm>
              <a:off x="4562173" y="2504864"/>
              <a:ext cx="3147301" cy="48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Lt. 2 : Park and Ride (Motor)</a:t>
              </a:r>
              <a:endParaRPr lang="en-ID" sz="5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8" name="Rectangle 116">
              <a:extLst>
                <a:ext uri="{FF2B5EF4-FFF2-40B4-BE49-F238E27FC236}">
                  <a16:creationId xmlns:a16="http://schemas.microsoft.com/office/drawing/2014/main" id="{C3500340-3790-2AA3-24E4-E131B32D5744}"/>
                </a:ext>
              </a:extLst>
            </p:cNvPr>
            <p:cNvSpPr/>
            <p:nvPr/>
          </p:nvSpPr>
          <p:spPr>
            <a:xfrm>
              <a:off x="5175180" y="3008483"/>
              <a:ext cx="2516987" cy="3001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TextBox 117">
              <a:extLst>
                <a:ext uri="{FF2B5EF4-FFF2-40B4-BE49-F238E27FC236}">
                  <a16:creationId xmlns:a16="http://schemas.microsoft.com/office/drawing/2014/main" id="{FB0F7F00-56B0-FAE7-97CC-1147077CBAE6}"/>
                </a:ext>
              </a:extLst>
            </p:cNvPr>
            <p:cNvSpPr txBox="1"/>
            <p:nvPr/>
          </p:nvSpPr>
          <p:spPr>
            <a:xfrm>
              <a:off x="4974737" y="2899044"/>
              <a:ext cx="3147301" cy="48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Lt. 3 &amp; 4 : Ruang Usaha </a:t>
              </a:r>
              <a:r>
                <a:rPr lang="en-US" sz="500" dirty="0" err="1">
                  <a:solidFill>
                    <a:schemeClr val="bg1"/>
                  </a:solidFill>
                  <a:latin typeface="Bahnschrift" panose="020B0502040204020203" pitchFamily="34" charset="0"/>
                </a:rPr>
                <a:t>Terjangkau</a:t>
              </a:r>
              <a:endParaRPr lang="en-ID" sz="5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87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2">
            <a:extLst>
              <a:ext uri="{FF2B5EF4-FFF2-40B4-BE49-F238E27FC236}">
                <a16:creationId xmlns:a16="http://schemas.microsoft.com/office/drawing/2014/main" id="{8AE96B12-C2B5-BC8A-8671-5717E83AF835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3">
            <a:extLst>
              <a:ext uri="{FF2B5EF4-FFF2-40B4-BE49-F238E27FC236}">
                <a16:creationId xmlns:a16="http://schemas.microsoft.com/office/drawing/2014/main" id="{9A6C52EB-91C1-8E01-5A95-7FC869531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9" name="Picture 64">
            <a:extLst>
              <a:ext uri="{FF2B5EF4-FFF2-40B4-BE49-F238E27FC236}">
                <a16:creationId xmlns:a16="http://schemas.microsoft.com/office/drawing/2014/main" id="{19D42AC3-86FA-C100-E6DB-D4E0D31D2F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73512A6-E4E4-65D8-5A35-3947094C26F7}"/>
              </a:ext>
            </a:extLst>
          </p:cNvPr>
          <p:cNvSpPr txBox="1">
            <a:spLocks/>
          </p:cNvSpPr>
          <p:nvPr/>
        </p:nvSpPr>
        <p:spPr>
          <a:xfrm>
            <a:off x="1273746" y="78309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KEBIJAKAN PERPARKIRAN </a:t>
            </a:r>
            <a:r>
              <a:rPr lang="id-ID" sz="1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– TARIF PARK AND RIDE</a:t>
            </a:r>
            <a:endParaRPr lang="en-US" sz="18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pic>
        <p:nvPicPr>
          <p:cNvPr id="11" name="Picture 34">
            <a:extLst>
              <a:ext uri="{FF2B5EF4-FFF2-40B4-BE49-F238E27FC236}">
                <a16:creationId xmlns:a16="http://schemas.microsoft.com/office/drawing/2014/main" id="{06A73971-D776-6C1F-52BE-F58F9B26D8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43EAA6B9-F656-904E-935D-FDFDE379DC69}"/>
              </a:ext>
            </a:extLst>
          </p:cNvPr>
          <p:cNvGrpSpPr/>
          <p:nvPr/>
        </p:nvGrpSpPr>
        <p:grpSpPr>
          <a:xfrm>
            <a:off x="782662" y="2292558"/>
            <a:ext cx="10103664" cy="1717961"/>
            <a:chOff x="466604" y="2622938"/>
            <a:chExt cx="10103664" cy="1717961"/>
          </a:xfrm>
        </p:grpSpPr>
        <p:sp>
          <p:nvSpPr>
            <p:cNvPr id="3" name="Rectangle 73">
              <a:extLst>
                <a:ext uri="{FF2B5EF4-FFF2-40B4-BE49-F238E27FC236}">
                  <a16:creationId xmlns:a16="http://schemas.microsoft.com/office/drawing/2014/main" id="{CF9129F1-9272-DECA-29B6-52F9FF05F23B}"/>
                </a:ext>
              </a:extLst>
            </p:cNvPr>
            <p:cNvSpPr/>
            <p:nvPr/>
          </p:nvSpPr>
          <p:spPr>
            <a:xfrm>
              <a:off x="533840" y="2622938"/>
              <a:ext cx="5792006" cy="499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id-ID" sz="1412" b="1" dirty="0">
                  <a:highlight>
                    <a:srgbClr val="01F5F5"/>
                  </a:highlight>
                </a:rPr>
                <a:t>Tahapan Implementasi</a:t>
              </a:r>
            </a:p>
            <a:p>
              <a:pPr algn="just"/>
              <a:endParaRPr lang="id-ID" sz="1235" dirty="0"/>
            </a:p>
          </p:txBody>
        </p:sp>
        <p:cxnSp>
          <p:nvCxnSpPr>
            <p:cNvPr id="5" name="Konektor Panah Lurus 4">
              <a:extLst>
                <a:ext uri="{FF2B5EF4-FFF2-40B4-BE49-F238E27FC236}">
                  <a16:creationId xmlns:a16="http://schemas.microsoft.com/office/drawing/2014/main" id="{327168CC-AD52-4309-BFEF-DCB48F6CC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04" y="3548513"/>
              <a:ext cx="9883588" cy="104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73">
              <a:extLst>
                <a:ext uri="{FF2B5EF4-FFF2-40B4-BE49-F238E27FC236}">
                  <a16:creationId xmlns:a16="http://schemas.microsoft.com/office/drawing/2014/main" id="{633238C9-5561-ADE3-AC67-75F17513313F}"/>
                </a:ext>
              </a:extLst>
            </p:cNvPr>
            <p:cNvSpPr/>
            <p:nvPr/>
          </p:nvSpPr>
          <p:spPr>
            <a:xfrm>
              <a:off x="590617" y="3756843"/>
              <a:ext cx="1092643" cy="24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971" dirty="0"/>
                <a:t>19 </a:t>
              </a:r>
              <a:r>
                <a:rPr lang="id-ID" sz="971" dirty="0" err="1"/>
                <a:t>Ags</a:t>
              </a:r>
              <a:r>
                <a:rPr lang="id-ID" sz="971" dirty="0"/>
                <a:t> 2021</a:t>
              </a:r>
            </a:p>
          </p:txBody>
        </p:sp>
        <p:sp>
          <p:nvSpPr>
            <p:cNvPr id="8" name="Rectangle 73">
              <a:extLst>
                <a:ext uri="{FF2B5EF4-FFF2-40B4-BE49-F238E27FC236}">
                  <a16:creationId xmlns:a16="http://schemas.microsoft.com/office/drawing/2014/main" id="{AEF62BE4-6666-52BC-FEB6-7245606E8859}"/>
                </a:ext>
              </a:extLst>
            </p:cNvPr>
            <p:cNvSpPr/>
            <p:nvPr/>
          </p:nvSpPr>
          <p:spPr>
            <a:xfrm>
              <a:off x="1837430" y="3779233"/>
              <a:ext cx="1092643" cy="24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971" dirty="0"/>
                <a:t>27 Sep 2021</a:t>
              </a:r>
              <a:endParaRPr lang="id-ID" sz="1235" dirty="0"/>
            </a:p>
          </p:txBody>
        </p:sp>
        <p:sp>
          <p:nvSpPr>
            <p:cNvPr id="21" name="Rectangle 73">
              <a:extLst>
                <a:ext uri="{FF2B5EF4-FFF2-40B4-BE49-F238E27FC236}">
                  <a16:creationId xmlns:a16="http://schemas.microsoft.com/office/drawing/2014/main" id="{DCCB1F71-3A6B-7FA7-3923-F1969C21A3C5}"/>
                </a:ext>
              </a:extLst>
            </p:cNvPr>
            <p:cNvSpPr/>
            <p:nvPr/>
          </p:nvSpPr>
          <p:spPr>
            <a:xfrm>
              <a:off x="2984467" y="3789232"/>
              <a:ext cx="1564781" cy="24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971" dirty="0"/>
                <a:t>19 Sep 2021</a:t>
              </a:r>
              <a:endParaRPr lang="id-ID" sz="1235" dirty="0"/>
            </a:p>
          </p:txBody>
        </p:sp>
        <p:sp>
          <p:nvSpPr>
            <p:cNvPr id="24" name="Rectangle 73">
              <a:extLst>
                <a:ext uri="{FF2B5EF4-FFF2-40B4-BE49-F238E27FC236}">
                  <a16:creationId xmlns:a16="http://schemas.microsoft.com/office/drawing/2014/main" id="{5457D950-2CD1-3348-7112-1D0C42FEFF1B}"/>
                </a:ext>
              </a:extLst>
            </p:cNvPr>
            <p:cNvSpPr/>
            <p:nvPr/>
          </p:nvSpPr>
          <p:spPr>
            <a:xfrm>
              <a:off x="4465003" y="3804228"/>
              <a:ext cx="1564781" cy="24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971" dirty="0"/>
                <a:t>19 </a:t>
              </a:r>
              <a:r>
                <a:rPr lang="id-ID" sz="971" dirty="0" err="1"/>
                <a:t>Okt</a:t>
              </a:r>
              <a:r>
                <a:rPr lang="id-ID" sz="971" dirty="0"/>
                <a:t> 2021</a:t>
              </a:r>
              <a:endParaRPr lang="id-ID" sz="1235" dirty="0"/>
            </a:p>
          </p:txBody>
        </p:sp>
        <p:sp>
          <p:nvSpPr>
            <p:cNvPr id="25" name="Rectangle 73">
              <a:extLst>
                <a:ext uri="{FF2B5EF4-FFF2-40B4-BE49-F238E27FC236}">
                  <a16:creationId xmlns:a16="http://schemas.microsoft.com/office/drawing/2014/main" id="{42B7A37C-C7B2-B46E-9DC6-FB26621E43B1}"/>
                </a:ext>
              </a:extLst>
            </p:cNvPr>
            <p:cNvSpPr/>
            <p:nvPr/>
          </p:nvSpPr>
          <p:spPr>
            <a:xfrm>
              <a:off x="6096000" y="2917407"/>
              <a:ext cx="1564781" cy="418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059" b="1" dirty="0"/>
                <a:t>Uji Coba/ Pra PTR</a:t>
              </a:r>
            </a:p>
            <a:p>
              <a:pPr algn="ctr"/>
              <a:r>
                <a:rPr lang="id-ID" sz="1059" b="1" dirty="0"/>
                <a:t>(</a:t>
              </a:r>
              <a:r>
                <a:rPr lang="id-ID" sz="1059" b="1" dirty="0" err="1"/>
                <a:t>Production</a:t>
              </a:r>
              <a:r>
                <a:rPr lang="id-ID" sz="1059" b="1" dirty="0"/>
                <a:t> </a:t>
              </a:r>
              <a:r>
                <a:rPr lang="id-ID" sz="1059" b="1" dirty="0" err="1"/>
                <a:t>Test</a:t>
              </a:r>
              <a:r>
                <a:rPr lang="id-ID" sz="1059" b="1" dirty="0"/>
                <a:t> Run)</a:t>
              </a:r>
            </a:p>
          </p:txBody>
        </p:sp>
        <p:sp>
          <p:nvSpPr>
            <p:cNvPr id="26" name="Rectangle 73">
              <a:extLst>
                <a:ext uri="{FF2B5EF4-FFF2-40B4-BE49-F238E27FC236}">
                  <a16:creationId xmlns:a16="http://schemas.microsoft.com/office/drawing/2014/main" id="{0C7DA7D3-09EB-9DBC-6BCF-2A49A2CC231D}"/>
                </a:ext>
              </a:extLst>
            </p:cNvPr>
            <p:cNvSpPr/>
            <p:nvPr/>
          </p:nvSpPr>
          <p:spPr>
            <a:xfrm>
              <a:off x="538161" y="2977581"/>
              <a:ext cx="1092643" cy="255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059" b="1" dirty="0"/>
                <a:t>Pra </a:t>
              </a:r>
              <a:r>
                <a:rPr lang="id-ID" sz="1059" b="1" dirty="0" err="1"/>
                <a:t>PoC</a:t>
              </a:r>
              <a:endParaRPr lang="id-ID" sz="1059" b="1" dirty="0"/>
            </a:p>
          </p:txBody>
        </p:sp>
        <p:sp>
          <p:nvSpPr>
            <p:cNvPr id="50" name="Rectangle 73">
              <a:extLst>
                <a:ext uri="{FF2B5EF4-FFF2-40B4-BE49-F238E27FC236}">
                  <a16:creationId xmlns:a16="http://schemas.microsoft.com/office/drawing/2014/main" id="{510397A8-47BB-58B1-7E39-0EC71F563270}"/>
                </a:ext>
              </a:extLst>
            </p:cNvPr>
            <p:cNvSpPr/>
            <p:nvPr/>
          </p:nvSpPr>
          <p:spPr>
            <a:xfrm>
              <a:off x="1462786" y="2850206"/>
              <a:ext cx="1260463" cy="418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059" b="1" dirty="0" err="1"/>
                <a:t>PoC</a:t>
              </a:r>
              <a:endParaRPr lang="id-ID" sz="1059" b="1" dirty="0"/>
            </a:p>
            <a:p>
              <a:pPr algn="ctr"/>
              <a:r>
                <a:rPr lang="id-ID" sz="1059" b="1" dirty="0"/>
                <a:t>(</a:t>
              </a:r>
              <a:r>
                <a:rPr lang="id-ID" sz="1059" b="1" dirty="0" err="1"/>
                <a:t>Proof</a:t>
              </a:r>
              <a:r>
                <a:rPr lang="id-ID" sz="1059" b="1" dirty="0"/>
                <a:t> </a:t>
              </a:r>
              <a:r>
                <a:rPr lang="id-ID" sz="1059" b="1" dirty="0" err="1"/>
                <a:t>of</a:t>
              </a:r>
              <a:r>
                <a:rPr lang="id-ID" sz="1059" b="1" dirty="0"/>
                <a:t> </a:t>
              </a:r>
              <a:r>
                <a:rPr lang="id-ID" sz="1059" b="1" dirty="0" err="1"/>
                <a:t>Concept</a:t>
              </a:r>
              <a:r>
                <a:rPr lang="id-ID" sz="1059" b="1" dirty="0"/>
                <a:t>)</a:t>
              </a:r>
            </a:p>
          </p:txBody>
        </p:sp>
        <p:sp>
          <p:nvSpPr>
            <p:cNvPr id="51" name="Rectangle 73">
              <a:extLst>
                <a:ext uri="{FF2B5EF4-FFF2-40B4-BE49-F238E27FC236}">
                  <a16:creationId xmlns:a16="http://schemas.microsoft.com/office/drawing/2014/main" id="{68759832-B278-8FFD-601A-BF8778B5DB3B}"/>
                </a:ext>
              </a:extLst>
            </p:cNvPr>
            <p:cNvSpPr/>
            <p:nvPr/>
          </p:nvSpPr>
          <p:spPr>
            <a:xfrm>
              <a:off x="2910939" y="2896112"/>
              <a:ext cx="1716470" cy="418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059" b="1" dirty="0"/>
                <a:t>SIT </a:t>
              </a:r>
            </a:p>
            <a:p>
              <a:pPr algn="ctr"/>
              <a:r>
                <a:rPr lang="id-ID" sz="1059" b="1" dirty="0"/>
                <a:t>(System </a:t>
              </a:r>
              <a:r>
                <a:rPr lang="id-ID" sz="1059" b="1" dirty="0" err="1"/>
                <a:t>Integration</a:t>
              </a:r>
              <a:r>
                <a:rPr lang="id-ID" sz="1059" b="1" dirty="0"/>
                <a:t> </a:t>
              </a:r>
              <a:r>
                <a:rPr lang="id-ID" sz="1059" b="1" dirty="0" err="1"/>
                <a:t>Test</a:t>
              </a:r>
              <a:r>
                <a:rPr lang="id-ID" sz="1059" b="1" dirty="0"/>
                <a:t>)</a:t>
              </a:r>
            </a:p>
          </p:txBody>
        </p:sp>
        <p:sp>
          <p:nvSpPr>
            <p:cNvPr id="52" name="Rectangle 73">
              <a:extLst>
                <a:ext uri="{FF2B5EF4-FFF2-40B4-BE49-F238E27FC236}">
                  <a16:creationId xmlns:a16="http://schemas.microsoft.com/office/drawing/2014/main" id="{6C5D6246-4FBD-A1A7-2100-1BE20F5599B0}"/>
                </a:ext>
              </a:extLst>
            </p:cNvPr>
            <p:cNvSpPr/>
            <p:nvPr/>
          </p:nvSpPr>
          <p:spPr>
            <a:xfrm>
              <a:off x="4486148" y="2910899"/>
              <a:ext cx="1564781" cy="418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059" b="1" dirty="0"/>
                <a:t>UAT</a:t>
              </a:r>
            </a:p>
            <a:p>
              <a:pPr algn="ctr"/>
              <a:r>
                <a:rPr lang="id-ID" sz="1059" b="1" dirty="0"/>
                <a:t>(</a:t>
              </a:r>
              <a:r>
                <a:rPr lang="id-ID" sz="1059" b="1" dirty="0" err="1"/>
                <a:t>User</a:t>
              </a:r>
              <a:r>
                <a:rPr lang="id-ID" sz="1059" b="1" dirty="0"/>
                <a:t> </a:t>
              </a:r>
              <a:r>
                <a:rPr lang="id-ID" sz="1059" b="1" dirty="0" err="1"/>
                <a:t>Accaptance</a:t>
              </a:r>
              <a:r>
                <a:rPr lang="id-ID" sz="1059" b="1" dirty="0"/>
                <a:t> </a:t>
              </a:r>
              <a:r>
                <a:rPr lang="id-ID" sz="1059" b="1" dirty="0" err="1"/>
                <a:t>Test</a:t>
              </a:r>
              <a:r>
                <a:rPr lang="id-ID" sz="1059" b="1" dirty="0"/>
                <a:t>)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9D8D813-5F42-8B7B-1DFB-26A6732E2101}"/>
                </a:ext>
              </a:extLst>
            </p:cNvPr>
            <p:cNvSpPr/>
            <p:nvPr/>
          </p:nvSpPr>
          <p:spPr>
            <a:xfrm>
              <a:off x="977008" y="3425123"/>
              <a:ext cx="298091" cy="2980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88"/>
            </a:p>
          </p:txBody>
        </p:sp>
        <p:sp>
          <p:nvSpPr>
            <p:cNvPr id="54" name="Rectangle 73">
              <a:extLst>
                <a:ext uri="{FF2B5EF4-FFF2-40B4-BE49-F238E27FC236}">
                  <a16:creationId xmlns:a16="http://schemas.microsoft.com/office/drawing/2014/main" id="{7E4556BF-11A0-1092-E141-0ED6CD23C904}"/>
                </a:ext>
              </a:extLst>
            </p:cNvPr>
            <p:cNvSpPr/>
            <p:nvPr/>
          </p:nvSpPr>
          <p:spPr>
            <a:xfrm>
              <a:off x="6050929" y="3800366"/>
              <a:ext cx="1564781" cy="24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971" dirty="0"/>
                <a:t>29 Juli 2022</a:t>
              </a:r>
              <a:endParaRPr lang="id-ID" sz="1235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28B9AD8-41A5-2C53-5C86-FA7A07FCDADB}"/>
                </a:ext>
              </a:extLst>
            </p:cNvPr>
            <p:cNvSpPr/>
            <p:nvPr/>
          </p:nvSpPr>
          <p:spPr>
            <a:xfrm>
              <a:off x="2195676" y="3425123"/>
              <a:ext cx="298091" cy="2980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88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3CC13C3-F004-3FCF-45A0-563AF26FF36B}"/>
                </a:ext>
              </a:extLst>
            </p:cNvPr>
            <p:cNvSpPr/>
            <p:nvPr/>
          </p:nvSpPr>
          <p:spPr>
            <a:xfrm>
              <a:off x="3617812" y="3399467"/>
              <a:ext cx="298091" cy="2980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88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11368E8-051E-E99E-939C-879061EEE893}"/>
                </a:ext>
              </a:extLst>
            </p:cNvPr>
            <p:cNvSpPr/>
            <p:nvPr/>
          </p:nvSpPr>
          <p:spPr>
            <a:xfrm>
              <a:off x="5119493" y="3410335"/>
              <a:ext cx="298091" cy="2980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88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9FEF5E4-E31F-4BAA-300E-4ECEDFB7DC05}"/>
                </a:ext>
              </a:extLst>
            </p:cNvPr>
            <p:cNvSpPr/>
            <p:nvPr/>
          </p:nvSpPr>
          <p:spPr>
            <a:xfrm>
              <a:off x="6663129" y="3422910"/>
              <a:ext cx="298091" cy="2980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88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FDF4C5-E548-49FD-4388-862BA554E7D9}"/>
                </a:ext>
              </a:extLst>
            </p:cNvPr>
            <p:cNvSpPr/>
            <p:nvPr/>
          </p:nvSpPr>
          <p:spPr>
            <a:xfrm>
              <a:off x="8206766" y="3406182"/>
              <a:ext cx="298091" cy="2980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88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B5065C6-22E3-3851-E285-D6DA43297FC7}"/>
                </a:ext>
              </a:extLst>
            </p:cNvPr>
            <p:cNvSpPr/>
            <p:nvPr/>
          </p:nvSpPr>
          <p:spPr>
            <a:xfrm>
              <a:off x="9633252" y="3415933"/>
              <a:ext cx="298091" cy="29809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88"/>
            </a:p>
          </p:txBody>
        </p:sp>
        <p:sp>
          <p:nvSpPr>
            <p:cNvPr id="61" name="Rectangle 73">
              <a:extLst>
                <a:ext uri="{FF2B5EF4-FFF2-40B4-BE49-F238E27FC236}">
                  <a16:creationId xmlns:a16="http://schemas.microsoft.com/office/drawing/2014/main" id="{B0DF67A4-802A-73E5-8449-D73F1CD02BA2}"/>
                </a:ext>
              </a:extLst>
            </p:cNvPr>
            <p:cNvSpPr/>
            <p:nvPr/>
          </p:nvSpPr>
          <p:spPr>
            <a:xfrm>
              <a:off x="7573421" y="2924308"/>
              <a:ext cx="1564781" cy="418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059" b="1" dirty="0"/>
                <a:t>PTR</a:t>
              </a:r>
            </a:p>
            <a:p>
              <a:pPr algn="ctr"/>
              <a:r>
                <a:rPr lang="id-ID" sz="1059" b="1" dirty="0"/>
                <a:t>(</a:t>
              </a:r>
              <a:r>
                <a:rPr lang="id-ID" sz="1059" b="1" dirty="0" err="1"/>
                <a:t>Production</a:t>
              </a:r>
              <a:r>
                <a:rPr lang="id-ID" sz="1059" b="1" dirty="0"/>
                <a:t> </a:t>
              </a:r>
              <a:r>
                <a:rPr lang="id-ID" sz="1059" b="1" dirty="0" err="1"/>
                <a:t>Test</a:t>
              </a:r>
              <a:r>
                <a:rPr lang="id-ID" sz="1059" b="1" dirty="0"/>
                <a:t> Run)</a:t>
              </a:r>
            </a:p>
          </p:txBody>
        </p:sp>
        <p:sp>
          <p:nvSpPr>
            <p:cNvPr id="62" name="Rectangle 73">
              <a:extLst>
                <a:ext uri="{FF2B5EF4-FFF2-40B4-BE49-F238E27FC236}">
                  <a16:creationId xmlns:a16="http://schemas.microsoft.com/office/drawing/2014/main" id="{2883C0FF-6345-A071-6F34-FF9F2FCC8B98}"/>
                </a:ext>
              </a:extLst>
            </p:cNvPr>
            <p:cNvSpPr/>
            <p:nvPr/>
          </p:nvSpPr>
          <p:spPr>
            <a:xfrm>
              <a:off x="7552610" y="3804228"/>
              <a:ext cx="1564781" cy="24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971" dirty="0"/>
                <a:t>Agustus 2022</a:t>
              </a:r>
              <a:endParaRPr lang="id-ID" sz="1235" dirty="0"/>
            </a:p>
          </p:txBody>
        </p:sp>
        <p:sp>
          <p:nvSpPr>
            <p:cNvPr id="63" name="Rectangle 73">
              <a:extLst>
                <a:ext uri="{FF2B5EF4-FFF2-40B4-BE49-F238E27FC236}">
                  <a16:creationId xmlns:a16="http://schemas.microsoft.com/office/drawing/2014/main" id="{7F3D19E0-A0DB-29EA-BB57-A667BB6EC0B8}"/>
                </a:ext>
              </a:extLst>
            </p:cNvPr>
            <p:cNvSpPr/>
            <p:nvPr/>
          </p:nvSpPr>
          <p:spPr>
            <a:xfrm>
              <a:off x="8977512" y="3800366"/>
              <a:ext cx="1564781" cy="540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971" dirty="0"/>
                <a:t>Menyesuaikan Revisi Peraturan Gubernur</a:t>
              </a:r>
            </a:p>
            <a:p>
              <a:pPr algn="ctr"/>
              <a:r>
                <a:rPr lang="id-ID" sz="971" dirty="0"/>
                <a:t>Nomor 31 Tahun 2017</a:t>
              </a:r>
              <a:endParaRPr lang="id-ID" sz="1235" dirty="0"/>
            </a:p>
          </p:txBody>
        </p:sp>
        <p:sp>
          <p:nvSpPr>
            <p:cNvPr id="64" name="Rectangle 73">
              <a:extLst>
                <a:ext uri="{FF2B5EF4-FFF2-40B4-BE49-F238E27FC236}">
                  <a16:creationId xmlns:a16="http://schemas.microsoft.com/office/drawing/2014/main" id="{9D5B9E5E-F563-10C0-D8D3-B41FBD88BE22}"/>
                </a:ext>
              </a:extLst>
            </p:cNvPr>
            <p:cNvSpPr/>
            <p:nvPr/>
          </p:nvSpPr>
          <p:spPr>
            <a:xfrm>
              <a:off x="9005487" y="2993542"/>
              <a:ext cx="1564781" cy="255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1059" b="1" i="1" dirty="0" err="1"/>
                <a:t>Launching</a:t>
              </a:r>
              <a:endParaRPr lang="id-ID" sz="1059" b="1" i="1" dirty="0"/>
            </a:p>
          </p:txBody>
        </p:sp>
      </p:grpSp>
      <p:pic>
        <p:nvPicPr>
          <p:cNvPr id="65" name="Gambar 64">
            <a:extLst>
              <a:ext uri="{FF2B5EF4-FFF2-40B4-BE49-F238E27FC236}">
                <a16:creationId xmlns:a16="http://schemas.microsoft.com/office/drawing/2014/main" id="{51F46FE4-7151-8A20-04EB-7D477B51C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662" y="3991433"/>
            <a:ext cx="3378350" cy="2823620"/>
          </a:xfrm>
          <a:prstGeom prst="rect">
            <a:avLst/>
          </a:prstGeom>
        </p:spPr>
      </p:pic>
      <p:pic>
        <p:nvPicPr>
          <p:cNvPr id="66" name="Gambar 65">
            <a:extLst>
              <a:ext uri="{FF2B5EF4-FFF2-40B4-BE49-F238E27FC236}">
                <a16:creationId xmlns:a16="http://schemas.microsoft.com/office/drawing/2014/main" id="{A02D2D5F-D637-065B-FA42-AC8031020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9" y="4315951"/>
            <a:ext cx="4362364" cy="2520616"/>
          </a:xfrm>
          <a:prstGeom prst="rect">
            <a:avLst/>
          </a:prstGeom>
        </p:spPr>
      </p:pic>
      <p:sp>
        <p:nvSpPr>
          <p:cNvPr id="67" name="Rectangle 73">
            <a:extLst>
              <a:ext uri="{FF2B5EF4-FFF2-40B4-BE49-F238E27FC236}">
                <a16:creationId xmlns:a16="http://schemas.microsoft.com/office/drawing/2014/main" id="{8A871B84-7B67-8CB6-9327-7C7E3B1D1123}"/>
              </a:ext>
            </a:extLst>
          </p:cNvPr>
          <p:cNvSpPr/>
          <p:nvPr/>
        </p:nvSpPr>
        <p:spPr>
          <a:xfrm>
            <a:off x="5090560" y="3713051"/>
            <a:ext cx="2548258" cy="2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35" b="1" i="1" dirty="0" err="1"/>
              <a:t>Flow</a:t>
            </a:r>
            <a:r>
              <a:rPr lang="id-ID" sz="1235" b="1" dirty="0"/>
              <a:t> menggunakan uang elektronik</a:t>
            </a:r>
          </a:p>
        </p:txBody>
      </p:sp>
      <p:sp>
        <p:nvSpPr>
          <p:cNvPr id="68" name="Rectangle 73">
            <a:extLst>
              <a:ext uri="{FF2B5EF4-FFF2-40B4-BE49-F238E27FC236}">
                <a16:creationId xmlns:a16="http://schemas.microsoft.com/office/drawing/2014/main" id="{1A0B9E5F-AD53-A80F-8447-08AEC7C272E9}"/>
              </a:ext>
            </a:extLst>
          </p:cNvPr>
          <p:cNvSpPr/>
          <p:nvPr/>
        </p:nvSpPr>
        <p:spPr>
          <a:xfrm>
            <a:off x="706002" y="3805056"/>
            <a:ext cx="3355082" cy="472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35" b="1" dirty="0"/>
              <a:t>Sistem Integrasi Pembayaran </a:t>
            </a:r>
            <a:br>
              <a:rPr lang="id-ID" sz="1235" b="1" dirty="0"/>
            </a:br>
            <a:r>
              <a:rPr lang="id-ID" sz="1235" b="1" dirty="0"/>
              <a:t>Park </a:t>
            </a:r>
            <a:r>
              <a:rPr lang="id-ID" sz="1235" b="1" dirty="0" err="1"/>
              <a:t>and</a:t>
            </a:r>
            <a:r>
              <a:rPr lang="id-ID" sz="1235" b="1" dirty="0"/>
              <a:t> </a:t>
            </a:r>
            <a:r>
              <a:rPr lang="id-ID" sz="1235" b="1" dirty="0" err="1"/>
              <a:t>Ride</a:t>
            </a:r>
            <a:r>
              <a:rPr lang="id-ID" sz="1235" b="1" dirty="0"/>
              <a:t> dengan Angkutan Umum Massal</a:t>
            </a:r>
          </a:p>
        </p:txBody>
      </p:sp>
      <p:graphicFrame>
        <p:nvGraphicFramePr>
          <p:cNvPr id="70" name="Tabel 70">
            <a:extLst>
              <a:ext uri="{FF2B5EF4-FFF2-40B4-BE49-F238E27FC236}">
                <a16:creationId xmlns:a16="http://schemas.microsoft.com/office/drawing/2014/main" id="{265DEFDD-0976-56A3-BA52-E6D41F2B4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706105"/>
              </p:ext>
            </p:extLst>
          </p:nvPr>
        </p:nvGraphicFramePr>
        <p:xfrm>
          <a:off x="1269708" y="808617"/>
          <a:ext cx="9883588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61364">
                  <a:extLst>
                    <a:ext uri="{9D8B030D-6E8A-4147-A177-3AD203B41FA5}">
                      <a16:colId xmlns:a16="http://schemas.microsoft.com/office/drawing/2014/main" val="3153529015"/>
                    </a:ext>
                  </a:extLst>
                </a:gridCol>
                <a:gridCol w="4722224">
                  <a:extLst>
                    <a:ext uri="{9D8B030D-6E8A-4147-A177-3AD203B41FA5}">
                      <a16:colId xmlns:a16="http://schemas.microsoft.com/office/drawing/2014/main" val="3495457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dirty="0">
                          <a:solidFill>
                            <a:schemeClr val="tx1"/>
                          </a:solidFill>
                        </a:rPr>
                        <a:t>Insentif Tarif Park </a:t>
                      </a:r>
                      <a:r>
                        <a:rPr lang="id-ID" sz="1800" dirty="0" err="1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id-ID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d-ID" sz="1800" dirty="0" err="1">
                          <a:solidFill>
                            <a:schemeClr val="tx1"/>
                          </a:solidFill>
                        </a:rPr>
                        <a:t>Ride</a:t>
                      </a:r>
                      <a:r>
                        <a:rPr lang="id-ID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dirty="0">
                          <a:solidFill>
                            <a:schemeClr val="tx1"/>
                          </a:solidFill>
                        </a:rPr>
                        <a:t>(Tarif parkir rendah dan </a:t>
                      </a:r>
                      <a:r>
                        <a:rPr lang="id-ID" sz="1800" dirty="0" err="1">
                          <a:solidFill>
                            <a:schemeClr val="tx1"/>
                          </a:solidFill>
                        </a:rPr>
                        <a:t>nonprogresif</a:t>
                      </a:r>
                      <a:r>
                        <a:rPr lang="id-ID" sz="180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dirty="0">
                          <a:solidFill>
                            <a:schemeClr val="tx1"/>
                          </a:solidFill>
                        </a:rPr>
                        <a:t>Disinsentif Tarif Park </a:t>
                      </a:r>
                      <a:r>
                        <a:rPr lang="id-ID" sz="1800" dirty="0" err="1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id-ID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d-ID" sz="1800" dirty="0" err="1">
                          <a:solidFill>
                            <a:schemeClr val="tx1"/>
                          </a:solidFill>
                        </a:rPr>
                        <a:t>Ride</a:t>
                      </a:r>
                      <a:endParaRPr lang="id-ID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dirty="0">
                          <a:solidFill>
                            <a:schemeClr val="tx1"/>
                          </a:solidFill>
                        </a:rPr>
                        <a:t> (Tarif parkir progresif)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34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dirty="0"/>
                        <a:t>Diberlakukan bagi kendaraan yang </a:t>
                      </a:r>
                      <a:r>
                        <a:rPr lang="id-ID" sz="1600" dirty="0" err="1"/>
                        <a:t>berparkir</a:t>
                      </a:r>
                      <a:r>
                        <a:rPr lang="id-ID" sz="1600" dirty="0"/>
                        <a:t> di Park </a:t>
                      </a:r>
                      <a:r>
                        <a:rPr lang="id-ID" sz="1600" dirty="0" err="1"/>
                        <a:t>and</a:t>
                      </a:r>
                      <a:r>
                        <a:rPr lang="id-ID" sz="1600" dirty="0"/>
                        <a:t> </a:t>
                      </a:r>
                      <a:r>
                        <a:rPr lang="id-ID" sz="1600" dirty="0" err="1"/>
                        <a:t>Ride</a:t>
                      </a:r>
                      <a:r>
                        <a:rPr lang="id-ID" sz="1600" dirty="0"/>
                        <a:t> dan melanjutkan perjalanan menuju pusat kota menggunakan Angkutan Umum Massal.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dirty="0"/>
                        <a:t>Diberlakukan bagi kendaraan yang </a:t>
                      </a:r>
                      <a:r>
                        <a:rPr lang="id-ID" sz="1600" dirty="0" err="1"/>
                        <a:t>berparkir</a:t>
                      </a:r>
                      <a:r>
                        <a:rPr lang="id-ID" sz="1600" dirty="0"/>
                        <a:t> di Park </a:t>
                      </a:r>
                      <a:r>
                        <a:rPr lang="id-ID" sz="1600" dirty="0" err="1"/>
                        <a:t>and</a:t>
                      </a:r>
                      <a:r>
                        <a:rPr lang="id-ID" sz="1600" dirty="0"/>
                        <a:t> </a:t>
                      </a:r>
                      <a:r>
                        <a:rPr lang="id-ID" sz="1600" dirty="0" err="1"/>
                        <a:t>Ride</a:t>
                      </a:r>
                      <a:r>
                        <a:rPr lang="id-ID" sz="1600" dirty="0"/>
                        <a:t> namun tidak melanjutkan perjalanan menggunakan angkutan umum massal.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78015"/>
                  </a:ext>
                </a:extLst>
              </a:tr>
            </a:tbl>
          </a:graphicData>
        </a:graphic>
      </p:graphicFrame>
      <p:sp>
        <p:nvSpPr>
          <p:cNvPr id="15" name="Rectangle 73">
            <a:extLst>
              <a:ext uri="{FF2B5EF4-FFF2-40B4-BE49-F238E27FC236}">
                <a16:creationId xmlns:a16="http://schemas.microsoft.com/office/drawing/2014/main" id="{6831CB68-15B8-209C-D2C3-F4FD79190293}"/>
              </a:ext>
            </a:extLst>
          </p:cNvPr>
          <p:cNvSpPr/>
          <p:nvPr/>
        </p:nvSpPr>
        <p:spPr>
          <a:xfrm>
            <a:off x="9032087" y="6351735"/>
            <a:ext cx="2824740" cy="28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35" b="1" i="1" dirty="0">
                <a:solidFill>
                  <a:srgbClr val="0070C0"/>
                </a:solidFill>
              </a:rPr>
              <a:t>Pilot Project Park </a:t>
            </a:r>
            <a:r>
              <a:rPr lang="id-ID" sz="1235" b="1" i="1" dirty="0" err="1">
                <a:solidFill>
                  <a:srgbClr val="0070C0"/>
                </a:solidFill>
              </a:rPr>
              <a:t>and</a:t>
            </a:r>
            <a:r>
              <a:rPr lang="id-ID" sz="1235" b="1" i="1" dirty="0">
                <a:solidFill>
                  <a:srgbClr val="0070C0"/>
                </a:solidFill>
              </a:rPr>
              <a:t> </a:t>
            </a:r>
            <a:r>
              <a:rPr lang="id-ID" sz="1235" b="1" i="1" dirty="0" err="1">
                <a:solidFill>
                  <a:srgbClr val="0070C0"/>
                </a:solidFill>
              </a:rPr>
              <a:t>Ride</a:t>
            </a:r>
            <a:r>
              <a:rPr lang="id-ID" sz="1235" b="1" i="1" dirty="0">
                <a:solidFill>
                  <a:srgbClr val="0070C0"/>
                </a:solidFill>
              </a:rPr>
              <a:t> Lebak Bulus</a:t>
            </a:r>
            <a:endParaRPr lang="id-ID" sz="1235" b="1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7609F0-A8C1-8EEC-9595-C41746AA5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15" y="4149829"/>
            <a:ext cx="3171612" cy="21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7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88AF8DA-4FA1-441D-9C48-F0AB1EDDAAF6}"/>
              </a:ext>
            </a:extLst>
          </p:cNvPr>
          <p:cNvSpPr/>
          <p:nvPr/>
        </p:nvSpPr>
        <p:spPr>
          <a:xfrm>
            <a:off x="360727" y="2283904"/>
            <a:ext cx="2365695" cy="22734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9DD079-2636-4DF2-A342-9B3DF0FF7F45}"/>
              </a:ext>
            </a:extLst>
          </p:cNvPr>
          <p:cNvSpPr/>
          <p:nvPr/>
        </p:nvSpPr>
        <p:spPr>
          <a:xfrm>
            <a:off x="260093" y="2693924"/>
            <a:ext cx="254954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POLA</a:t>
            </a:r>
          </a:p>
          <a:p>
            <a:pPr algn="ctr"/>
            <a:r>
              <a:rPr lang="en-US" sz="24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TRANSPORTASI</a:t>
            </a:r>
          </a:p>
          <a:p>
            <a:pPr algn="ctr"/>
            <a:r>
              <a:rPr lang="en-US" sz="24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MAKRO</a:t>
            </a:r>
          </a:p>
          <a:p>
            <a:pPr algn="ctr"/>
            <a:r>
              <a:rPr lang="en-US" sz="2400" b="1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(PTM)</a:t>
            </a:r>
            <a:endParaRPr lang="en-US" sz="2400" b="1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lowchart: Terminator 58">
            <a:extLst>
              <a:ext uri="{FF2B5EF4-FFF2-40B4-BE49-F238E27FC236}">
                <a16:creationId xmlns:a16="http://schemas.microsoft.com/office/drawing/2014/main" id="{EA45B8CC-33A6-4F58-A104-5926BBB3B24A}"/>
              </a:ext>
            </a:extLst>
          </p:cNvPr>
          <p:cNvSpPr/>
          <p:nvPr/>
        </p:nvSpPr>
        <p:spPr>
          <a:xfrm>
            <a:off x="4043493" y="1015069"/>
            <a:ext cx="2718033" cy="1057013"/>
          </a:xfrm>
          <a:prstGeom prst="flowChartTermina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PENGEMBANGAN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ANGKUTAN UMUM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MASSAL</a:t>
            </a:r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Flowchart: Terminator 59">
            <a:extLst>
              <a:ext uri="{FF2B5EF4-FFF2-40B4-BE49-F238E27FC236}">
                <a16:creationId xmlns:a16="http://schemas.microsoft.com/office/drawing/2014/main" id="{6FD13599-9C99-412F-9485-653C01FA4B56}"/>
              </a:ext>
            </a:extLst>
          </p:cNvPr>
          <p:cNvSpPr/>
          <p:nvPr/>
        </p:nvSpPr>
        <p:spPr>
          <a:xfrm>
            <a:off x="4043493" y="3020921"/>
            <a:ext cx="2718033" cy="1057013"/>
          </a:xfrm>
          <a:prstGeom prst="flowChartTermina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PEMBATASAN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LALU LINTAS</a:t>
            </a:r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1" name="Flowchart: Terminator 60">
            <a:extLst>
              <a:ext uri="{FF2B5EF4-FFF2-40B4-BE49-F238E27FC236}">
                <a16:creationId xmlns:a16="http://schemas.microsoft.com/office/drawing/2014/main" id="{BF367703-6853-458A-97D0-2BCD9A25FB3C}"/>
              </a:ext>
            </a:extLst>
          </p:cNvPr>
          <p:cNvSpPr/>
          <p:nvPr/>
        </p:nvSpPr>
        <p:spPr>
          <a:xfrm>
            <a:off x="4043493" y="5183464"/>
            <a:ext cx="2718033" cy="1057013"/>
          </a:xfrm>
          <a:prstGeom prst="flowChartTermina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PENINGKATAN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KAPASITAS</a:t>
            </a:r>
          </a:p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JARINGAN</a:t>
            </a:r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2" name="Rectangle: Diagonal Corners Snipped 61">
            <a:extLst>
              <a:ext uri="{FF2B5EF4-FFF2-40B4-BE49-F238E27FC236}">
                <a16:creationId xmlns:a16="http://schemas.microsoft.com/office/drawing/2014/main" id="{95C651B6-FBAD-4388-BB32-103DD6C864AE}"/>
              </a:ext>
            </a:extLst>
          </p:cNvPr>
          <p:cNvSpPr/>
          <p:nvPr/>
        </p:nvSpPr>
        <p:spPr>
          <a:xfrm>
            <a:off x="8078594" y="907036"/>
            <a:ext cx="3699545" cy="377506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MRT / Subway +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Kereta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Api</a:t>
            </a:r>
            <a:endParaRPr lang="en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0B33FED9-88EC-429C-B5CA-4A867DD774B1}"/>
              </a:ext>
            </a:extLst>
          </p:cNvPr>
          <p:cNvSpPr/>
          <p:nvPr/>
        </p:nvSpPr>
        <p:spPr>
          <a:xfrm>
            <a:off x="8078598" y="1333846"/>
            <a:ext cx="3699545" cy="377506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LRT / Monorail</a:t>
            </a:r>
            <a:endParaRPr lang="en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: Diagonal Corners Snipped 63">
            <a:extLst>
              <a:ext uri="{FF2B5EF4-FFF2-40B4-BE49-F238E27FC236}">
                <a16:creationId xmlns:a16="http://schemas.microsoft.com/office/drawing/2014/main" id="{B9257ACC-0A0B-4FC8-86D1-A072FCD14023}"/>
              </a:ext>
            </a:extLst>
          </p:cNvPr>
          <p:cNvSpPr/>
          <p:nvPr/>
        </p:nvSpPr>
        <p:spPr>
          <a:xfrm>
            <a:off x="8078598" y="1778460"/>
            <a:ext cx="3699545" cy="377506"/>
          </a:xfrm>
          <a:prstGeom prst="snip2Diag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BRT / Busway</a:t>
            </a:r>
            <a:endParaRPr lang="en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: Diagonal Corners Snipped 64">
            <a:extLst>
              <a:ext uri="{FF2B5EF4-FFF2-40B4-BE49-F238E27FC236}">
                <a16:creationId xmlns:a16="http://schemas.microsoft.com/office/drawing/2014/main" id="{FB7B522A-255A-45EF-B0BD-0CEA37518590}"/>
              </a:ext>
            </a:extLst>
          </p:cNvPr>
          <p:cNvSpPr/>
          <p:nvPr/>
        </p:nvSpPr>
        <p:spPr>
          <a:xfrm>
            <a:off x="8078598" y="2657453"/>
            <a:ext cx="3699545" cy="377506"/>
          </a:xfrm>
          <a:prstGeom prst="snip2Diag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itchFamily="34" charset="0"/>
                <a:cs typeface="Arial" pitchFamily="34" charset="0"/>
              </a:rPr>
              <a:t>Pembatasan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Kendaraan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Bermotor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/</a:t>
            </a:r>
          </a:p>
          <a:p>
            <a:pPr algn="ctr"/>
            <a:r>
              <a:rPr lang="en-US" sz="1400" dirty="0" err="1">
                <a:latin typeface="Arial" pitchFamily="34" charset="0"/>
                <a:cs typeface="Arial" pitchFamily="34" charset="0"/>
              </a:rPr>
              <a:t>Ganjil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Genap</a:t>
            </a:r>
            <a:endParaRPr lang="en-ID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: Diagonal Corners Snipped 65">
            <a:extLst>
              <a:ext uri="{FF2B5EF4-FFF2-40B4-BE49-F238E27FC236}">
                <a16:creationId xmlns:a16="http://schemas.microsoft.com/office/drawing/2014/main" id="{134FE1FE-0D8E-45BF-909D-623E209D3348}"/>
              </a:ext>
            </a:extLst>
          </p:cNvPr>
          <p:cNvSpPr/>
          <p:nvPr/>
        </p:nvSpPr>
        <p:spPr>
          <a:xfrm>
            <a:off x="8078598" y="3091828"/>
            <a:ext cx="3699545" cy="377506"/>
          </a:xfrm>
          <a:prstGeom prst="snip2Diag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Electronic Road Pricing / ERP</a:t>
            </a:r>
            <a:endParaRPr lang="en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: Diagonal Corners Snipped 66">
            <a:extLst>
              <a:ext uri="{FF2B5EF4-FFF2-40B4-BE49-F238E27FC236}">
                <a16:creationId xmlns:a16="http://schemas.microsoft.com/office/drawing/2014/main" id="{CFF1D43D-F74C-4CCA-BF47-F977A512F59E}"/>
              </a:ext>
            </a:extLst>
          </p:cNvPr>
          <p:cNvSpPr/>
          <p:nvPr/>
        </p:nvSpPr>
        <p:spPr>
          <a:xfrm>
            <a:off x="8078598" y="3535474"/>
            <a:ext cx="3699545" cy="377506"/>
          </a:xfrm>
          <a:prstGeom prst="snip2Diag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Pengendalian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Parkir</a:t>
            </a:r>
            <a:endParaRPr lang="en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: Diagonal Corners Snipped 67">
            <a:extLst>
              <a:ext uri="{FF2B5EF4-FFF2-40B4-BE49-F238E27FC236}">
                <a16:creationId xmlns:a16="http://schemas.microsoft.com/office/drawing/2014/main" id="{663AB65D-D73A-40D3-B2F3-816F51F84981}"/>
              </a:ext>
            </a:extLst>
          </p:cNvPr>
          <p:cNvSpPr/>
          <p:nvPr/>
        </p:nvSpPr>
        <p:spPr>
          <a:xfrm>
            <a:off x="8078598" y="3979120"/>
            <a:ext cx="3699545" cy="377506"/>
          </a:xfrm>
          <a:prstGeom prst="snip2Diag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Fasilitas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Park And Ride</a:t>
            </a:r>
            <a:endParaRPr lang="en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: Diagonal Corners Snipped 68">
            <a:extLst>
              <a:ext uri="{FF2B5EF4-FFF2-40B4-BE49-F238E27FC236}">
                <a16:creationId xmlns:a16="http://schemas.microsoft.com/office/drawing/2014/main" id="{3FAD6AF0-49E3-4D7B-AC98-B99E7C84B8E8}"/>
              </a:ext>
            </a:extLst>
          </p:cNvPr>
          <p:cNvSpPr/>
          <p:nvPr/>
        </p:nvSpPr>
        <p:spPr>
          <a:xfrm>
            <a:off x="8078594" y="4882398"/>
            <a:ext cx="3699545" cy="377506"/>
          </a:xfrm>
          <a:prstGeom prst="snip2Diag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ITS (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Intelegent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Transport System) / SPLL</a:t>
            </a:r>
            <a:endParaRPr lang="en-ID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: Diagonal Corners Snipped 69">
            <a:extLst>
              <a:ext uri="{FF2B5EF4-FFF2-40B4-BE49-F238E27FC236}">
                <a16:creationId xmlns:a16="http://schemas.microsoft.com/office/drawing/2014/main" id="{9312EB65-F054-4952-ACE6-8E16A80B742A}"/>
              </a:ext>
            </a:extLst>
          </p:cNvPr>
          <p:cNvSpPr/>
          <p:nvPr/>
        </p:nvSpPr>
        <p:spPr>
          <a:xfrm>
            <a:off x="8078596" y="5325162"/>
            <a:ext cx="3699545" cy="377506"/>
          </a:xfrm>
          <a:prstGeom prst="snip2Diag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Pelebaran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Jalan/Flyover/Underpass</a:t>
            </a:r>
            <a:endParaRPr lang="en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: Diagonal Corners Snipped 70">
            <a:extLst>
              <a:ext uri="{FF2B5EF4-FFF2-40B4-BE49-F238E27FC236}">
                <a16:creationId xmlns:a16="http://schemas.microsoft.com/office/drawing/2014/main" id="{08947687-9B95-4B71-A360-BF69F2BFF278}"/>
              </a:ext>
            </a:extLst>
          </p:cNvPr>
          <p:cNvSpPr/>
          <p:nvPr/>
        </p:nvSpPr>
        <p:spPr>
          <a:xfrm>
            <a:off x="8078596" y="5788498"/>
            <a:ext cx="3699545" cy="377506"/>
          </a:xfrm>
          <a:prstGeom prst="snip2Diag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Pengembangan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Jaringan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Jalan</a:t>
            </a:r>
            <a:endParaRPr lang="en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: Diagonal Corners Snipped 71">
            <a:extLst>
              <a:ext uri="{FF2B5EF4-FFF2-40B4-BE49-F238E27FC236}">
                <a16:creationId xmlns:a16="http://schemas.microsoft.com/office/drawing/2014/main" id="{4D0CE1E4-A905-46FC-920A-FA4C07B10606}"/>
              </a:ext>
            </a:extLst>
          </p:cNvPr>
          <p:cNvSpPr/>
          <p:nvPr/>
        </p:nvSpPr>
        <p:spPr>
          <a:xfrm>
            <a:off x="8078598" y="6240475"/>
            <a:ext cx="3699545" cy="377506"/>
          </a:xfrm>
          <a:prstGeom prst="snip2Diag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Pedestrianisasi</a:t>
            </a:r>
            <a:endParaRPr lang="en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35">
            <a:extLst>
              <a:ext uri="{FF2B5EF4-FFF2-40B4-BE49-F238E27FC236}">
                <a16:creationId xmlns:a16="http://schemas.microsoft.com/office/drawing/2014/main" id="{684D5B46-1E32-49CA-8996-3E255E01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73" y="6093787"/>
            <a:ext cx="3205162" cy="58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14" tIns="45655" rIns="91314" bIns="45655">
            <a:spAutoFit/>
          </a:bodyPr>
          <a:lstStyle/>
          <a:p>
            <a:r>
              <a:rPr lang="en-SG" sz="1600" b="1" dirty="0" err="1"/>
              <a:t>Peraturan</a:t>
            </a:r>
            <a:r>
              <a:rPr lang="en-SG" sz="1600" b="1" dirty="0"/>
              <a:t> Daerah No. 12/2002</a:t>
            </a:r>
          </a:p>
          <a:p>
            <a:r>
              <a:rPr lang="en-SG" sz="1600" b="1" dirty="0" err="1"/>
              <a:t>Peraturan</a:t>
            </a:r>
            <a:r>
              <a:rPr lang="en-SG" sz="1600" b="1" dirty="0"/>
              <a:t> </a:t>
            </a:r>
            <a:r>
              <a:rPr lang="en-SG" sz="1600" b="1" dirty="0" err="1"/>
              <a:t>Gubernur</a:t>
            </a:r>
            <a:r>
              <a:rPr lang="en-SG" sz="1600" b="1" dirty="0"/>
              <a:t> No. 103/2007</a:t>
            </a:r>
          </a:p>
        </p:txBody>
      </p:sp>
      <p:pic>
        <p:nvPicPr>
          <p:cNvPr id="87" name="Graphic 86" descr="Arrow Straight">
            <a:extLst>
              <a:ext uri="{FF2B5EF4-FFF2-40B4-BE49-F238E27FC236}">
                <a16:creationId xmlns:a16="http://schemas.microsoft.com/office/drawing/2014/main" id="{5AC543E5-6B20-42CE-BD3E-F8BF6132D7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899842" y="3066576"/>
            <a:ext cx="914400" cy="914400"/>
          </a:xfrm>
          <a:prstGeom prst="rect">
            <a:avLst/>
          </a:prstGeom>
        </p:spPr>
      </p:pic>
      <p:pic>
        <p:nvPicPr>
          <p:cNvPr id="89" name="Graphic 88" descr="Back RTL">
            <a:extLst>
              <a:ext uri="{FF2B5EF4-FFF2-40B4-BE49-F238E27FC236}">
                <a16:creationId xmlns:a16="http://schemas.microsoft.com/office/drawing/2014/main" id="{F23FD972-44D7-4F75-9B85-06532BCEE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436" y="790380"/>
            <a:ext cx="1602581" cy="1602581"/>
          </a:xfrm>
          <a:prstGeom prst="rect">
            <a:avLst/>
          </a:prstGeom>
        </p:spPr>
      </p:pic>
      <p:pic>
        <p:nvPicPr>
          <p:cNvPr id="92" name="Graphic 91" descr="Back RTL">
            <a:extLst>
              <a:ext uri="{FF2B5EF4-FFF2-40B4-BE49-F238E27FC236}">
                <a16:creationId xmlns:a16="http://schemas.microsoft.com/office/drawing/2014/main" id="{B433E6A3-AC9B-4796-A58E-277B54406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2070435" y="4565710"/>
            <a:ext cx="1602581" cy="1602581"/>
          </a:xfrm>
          <a:prstGeom prst="rect">
            <a:avLst/>
          </a:prstGeom>
        </p:spPr>
      </p:pic>
      <p:pic>
        <p:nvPicPr>
          <p:cNvPr id="101" name="Graphic 100" descr="Line arrow Clockwise curve">
            <a:extLst>
              <a:ext uri="{FF2B5EF4-FFF2-40B4-BE49-F238E27FC236}">
                <a16:creationId xmlns:a16="http://schemas.microsoft.com/office/drawing/2014/main" id="{2BC7A6C9-A818-4675-833A-F827BD0E06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93112">
            <a:off x="7053776" y="599926"/>
            <a:ext cx="576000" cy="991728"/>
          </a:xfrm>
          <a:prstGeom prst="rect">
            <a:avLst/>
          </a:prstGeom>
        </p:spPr>
      </p:pic>
      <p:pic>
        <p:nvPicPr>
          <p:cNvPr id="102" name="Graphic 101" descr="Line arrow Clockwise curve">
            <a:extLst>
              <a:ext uri="{FF2B5EF4-FFF2-40B4-BE49-F238E27FC236}">
                <a16:creationId xmlns:a16="http://schemas.microsoft.com/office/drawing/2014/main" id="{45EEE6C6-D931-4CCD-9903-AC20B85EFD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906888" flipV="1">
            <a:off x="7053776" y="1471349"/>
            <a:ext cx="576000" cy="991728"/>
          </a:xfrm>
          <a:prstGeom prst="rect">
            <a:avLst/>
          </a:prstGeom>
        </p:spPr>
      </p:pic>
      <p:pic>
        <p:nvPicPr>
          <p:cNvPr id="104" name="Graphic 103" descr="Line arrow Straight">
            <a:extLst>
              <a:ext uri="{FF2B5EF4-FFF2-40B4-BE49-F238E27FC236}">
                <a16:creationId xmlns:a16="http://schemas.microsoft.com/office/drawing/2014/main" id="{DF7FBDDA-64E6-4951-8B8F-BED17A852B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021695" y="1160900"/>
            <a:ext cx="756000" cy="756000"/>
          </a:xfrm>
          <a:prstGeom prst="rect">
            <a:avLst/>
          </a:prstGeom>
        </p:spPr>
      </p:pic>
      <p:pic>
        <p:nvPicPr>
          <p:cNvPr id="105" name="Graphic 104" descr="Line arrow Clockwise curve">
            <a:extLst>
              <a:ext uri="{FF2B5EF4-FFF2-40B4-BE49-F238E27FC236}">
                <a16:creationId xmlns:a16="http://schemas.microsoft.com/office/drawing/2014/main" id="{E122015B-1C62-4340-B818-D8E5EF49C6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93112">
            <a:off x="7132062" y="2424474"/>
            <a:ext cx="576000" cy="991728"/>
          </a:xfrm>
          <a:prstGeom prst="rect">
            <a:avLst/>
          </a:prstGeom>
        </p:spPr>
      </p:pic>
      <p:pic>
        <p:nvPicPr>
          <p:cNvPr id="106" name="Graphic 105" descr="Line arrow Clockwise curve">
            <a:extLst>
              <a:ext uri="{FF2B5EF4-FFF2-40B4-BE49-F238E27FC236}">
                <a16:creationId xmlns:a16="http://schemas.microsoft.com/office/drawing/2014/main" id="{9511720E-B8A2-47D2-B798-9F645589C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906888" flipV="1">
            <a:off x="7132059" y="3672009"/>
            <a:ext cx="576000" cy="991728"/>
          </a:xfrm>
          <a:prstGeom prst="rect">
            <a:avLst/>
          </a:prstGeom>
        </p:spPr>
      </p:pic>
      <p:pic>
        <p:nvPicPr>
          <p:cNvPr id="107" name="Graphic 106" descr="Line arrow Clockwise curve">
            <a:extLst>
              <a:ext uri="{FF2B5EF4-FFF2-40B4-BE49-F238E27FC236}">
                <a16:creationId xmlns:a16="http://schemas.microsoft.com/office/drawing/2014/main" id="{4FD6F7C2-B518-4F69-8E8D-E343866140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93112">
            <a:off x="7053777" y="4608354"/>
            <a:ext cx="576000" cy="991728"/>
          </a:xfrm>
          <a:prstGeom prst="rect">
            <a:avLst/>
          </a:prstGeom>
        </p:spPr>
      </p:pic>
      <p:pic>
        <p:nvPicPr>
          <p:cNvPr id="108" name="Graphic 107" descr="Line arrow Clockwise curve">
            <a:extLst>
              <a:ext uri="{FF2B5EF4-FFF2-40B4-BE49-F238E27FC236}">
                <a16:creationId xmlns:a16="http://schemas.microsoft.com/office/drawing/2014/main" id="{B19107B7-C1A8-42BF-9609-73F6CE8336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906888" flipV="1">
            <a:off x="7053775" y="5855889"/>
            <a:ext cx="576000" cy="991728"/>
          </a:xfrm>
          <a:prstGeom prst="rect">
            <a:avLst/>
          </a:prstGeom>
        </p:spPr>
      </p:pic>
      <p:pic>
        <p:nvPicPr>
          <p:cNvPr id="109" name="Graphic 108" descr="Line arrow Straight">
            <a:extLst>
              <a:ext uri="{FF2B5EF4-FFF2-40B4-BE49-F238E27FC236}">
                <a16:creationId xmlns:a16="http://schemas.microsoft.com/office/drawing/2014/main" id="{D133604D-AB4D-4354-A77C-310A8DC9D1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080270" y="2968761"/>
            <a:ext cx="756000" cy="756000"/>
          </a:xfrm>
          <a:prstGeom prst="rect">
            <a:avLst/>
          </a:prstGeom>
        </p:spPr>
      </p:pic>
      <p:pic>
        <p:nvPicPr>
          <p:cNvPr id="110" name="Graphic 109" descr="Line arrow Straight">
            <a:extLst>
              <a:ext uri="{FF2B5EF4-FFF2-40B4-BE49-F238E27FC236}">
                <a16:creationId xmlns:a16="http://schemas.microsoft.com/office/drawing/2014/main" id="{238F8A19-1F8E-40BB-8583-9C85E9F672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080270" y="3420766"/>
            <a:ext cx="756000" cy="756000"/>
          </a:xfrm>
          <a:prstGeom prst="rect">
            <a:avLst/>
          </a:prstGeom>
        </p:spPr>
      </p:pic>
      <p:pic>
        <p:nvPicPr>
          <p:cNvPr id="111" name="Graphic 110" descr="Line arrow Straight">
            <a:extLst>
              <a:ext uri="{FF2B5EF4-FFF2-40B4-BE49-F238E27FC236}">
                <a16:creationId xmlns:a16="http://schemas.microsoft.com/office/drawing/2014/main" id="{7885140A-F18F-48EA-AE06-9247679963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007961" y="5151146"/>
            <a:ext cx="756000" cy="756000"/>
          </a:xfrm>
          <a:prstGeom prst="rect">
            <a:avLst/>
          </a:prstGeom>
        </p:spPr>
      </p:pic>
      <p:pic>
        <p:nvPicPr>
          <p:cNvPr id="112" name="Graphic 111" descr="Line arrow Straight">
            <a:extLst>
              <a:ext uri="{FF2B5EF4-FFF2-40B4-BE49-F238E27FC236}">
                <a16:creationId xmlns:a16="http://schemas.microsoft.com/office/drawing/2014/main" id="{84639135-9DC5-4B0F-8452-BE1C287CB6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021695" y="5585356"/>
            <a:ext cx="756000" cy="7560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8429ED5-C58D-4939-A57D-ABFC16D92C9A}"/>
              </a:ext>
            </a:extLst>
          </p:cNvPr>
          <p:cNvSpPr/>
          <p:nvPr/>
        </p:nvSpPr>
        <p:spPr>
          <a:xfrm>
            <a:off x="8397832" y="3445778"/>
            <a:ext cx="2977640" cy="103768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F424C2-B099-4097-BA76-1A2BE0174A33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7AED44C-A985-4427-B599-349FE86EF8C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1144E0-562B-4C6D-8711-E55C714C6E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E04AA58A-418F-4734-A524-B475161A0044}"/>
              </a:ext>
            </a:extLst>
          </p:cNvPr>
          <p:cNvSpPr txBox="1">
            <a:spLocks/>
          </p:cNvSpPr>
          <p:nvPr/>
        </p:nvSpPr>
        <p:spPr>
          <a:xfrm>
            <a:off x="1322061" y="41597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STRATEGI PTM (POLA TRANSPORTASI MAKRO)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DINAS PERHUBUNGAN PROVINSI DKI JAKARTA</a:t>
            </a:r>
            <a:endParaRPr lang="en-US" sz="12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3EE45-628E-4CE1-85BE-D13EBDC6772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9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40"/>
          <p:cNvSpPr>
            <a:spLocks noChangeArrowheads="1"/>
          </p:cNvSpPr>
          <p:nvPr/>
        </p:nvSpPr>
        <p:spPr bwMode="auto">
          <a:xfrm>
            <a:off x="668351" y="1000769"/>
            <a:ext cx="5018793" cy="1156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>
              <a:spcBef>
                <a:spcPts val="600"/>
              </a:spcBef>
              <a:spcAft>
                <a:spcPts val="600"/>
              </a:spcAft>
            </a:pPr>
            <a:r>
              <a:rPr lang="en-US" sz="2400" b="1" i="1" spc="300" dirty="0"/>
              <a:t> </a:t>
            </a:r>
            <a:r>
              <a:rPr lang="en-US" sz="2400" b="1" spc="300" dirty="0"/>
              <a:t>PENINDAKAN PARKIR</a:t>
            </a:r>
          </a:p>
          <a:p>
            <a:pPr marL="261938" indent="-261938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pc="300" dirty="0" err="1"/>
              <a:t>Dasar</a:t>
            </a:r>
            <a:r>
              <a:rPr lang="en-US" spc="300" dirty="0"/>
              <a:t> </a:t>
            </a:r>
            <a:r>
              <a:rPr lang="en-US" spc="300" dirty="0" err="1"/>
              <a:t>Hukum</a:t>
            </a:r>
            <a:endParaRPr lang="en-US" spc="300" dirty="0"/>
          </a:p>
          <a:p>
            <a:pPr marL="261938" indent="-261938">
              <a:spcBef>
                <a:spcPts val="2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pc="300" dirty="0"/>
              <a:t>Cara </a:t>
            </a:r>
            <a:r>
              <a:rPr lang="en-US" spc="300" dirty="0" err="1"/>
              <a:t>Penindakan</a:t>
            </a:r>
            <a:r>
              <a:rPr lang="en-US" spc="300" dirty="0"/>
              <a:t> </a:t>
            </a:r>
            <a:r>
              <a:rPr lang="en-US" spc="300" dirty="0" err="1"/>
              <a:t>Parkir</a:t>
            </a:r>
            <a:r>
              <a:rPr lang="en-US" spc="300" dirty="0"/>
              <a:t> Liar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63828" y="831492"/>
            <a:ext cx="2872697" cy="33855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ea typeface="Lato Medium" panose="020F0502020204030203" pitchFamily="34" charset="0"/>
                <a:cs typeface="Lato Medium" panose="020F0502020204030203" pitchFamily="34" charset="0"/>
              </a:rPr>
              <a:t>DASAR HUKUM</a:t>
            </a:r>
            <a:endParaRPr lang="id-ID" sz="1600" b="1" spc="300" dirty="0">
              <a:solidFill>
                <a:schemeClr val="bg1"/>
              </a:solidFill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6356951" y="1257544"/>
            <a:ext cx="5702265" cy="550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PERDA No. 5 </a:t>
            </a:r>
            <a:r>
              <a:rPr lang="en-US" sz="1600" b="1" dirty="0" err="1"/>
              <a:t>Tahun</a:t>
            </a:r>
            <a:r>
              <a:rPr lang="en-US" sz="1600" b="1" dirty="0"/>
              <a:t> 2014 </a:t>
            </a:r>
            <a:r>
              <a:rPr lang="en-US" sz="1600" b="1" dirty="0" err="1"/>
              <a:t>tentang</a:t>
            </a:r>
            <a:r>
              <a:rPr lang="en-US" sz="1600" b="1" dirty="0"/>
              <a:t> </a:t>
            </a:r>
            <a:r>
              <a:rPr lang="en-US" sz="1600" b="1" dirty="0" err="1"/>
              <a:t>Transportasi</a:t>
            </a:r>
            <a:r>
              <a:rPr lang="en-US" sz="1600" b="1" dirty="0"/>
              <a:t> </a:t>
            </a:r>
            <a:endParaRPr lang="id-ID" sz="1600" dirty="0"/>
          </a:p>
          <a:p>
            <a:pPr algn="just"/>
            <a:r>
              <a:rPr lang="en-US" sz="1600" b="1" dirty="0" err="1"/>
              <a:t>Pasal</a:t>
            </a:r>
            <a:r>
              <a:rPr lang="en-US" sz="1600" b="1" dirty="0"/>
              <a:t> 62 </a:t>
            </a:r>
            <a:r>
              <a:rPr lang="en-US" sz="1600" b="1" dirty="0" err="1"/>
              <a:t>ayat</a:t>
            </a:r>
            <a:r>
              <a:rPr lang="en-US" sz="1600" b="1" dirty="0"/>
              <a:t>(3)</a:t>
            </a:r>
            <a:endParaRPr lang="id-ID" sz="1600" dirty="0"/>
          </a:p>
          <a:p>
            <a:pPr algn="just"/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 yang </a:t>
            </a:r>
            <a:r>
              <a:rPr lang="en-US" sz="1600" dirty="0" err="1"/>
              <a:t>berhenti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Parkir</a:t>
            </a:r>
            <a:r>
              <a:rPr lang="en-US" sz="1600" dirty="0"/>
              <a:t> </a:t>
            </a:r>
            <a:r>
              <a:rPr lang="en-US" sz="1600" dirty="0" err="1"/>
              <a:t>bukan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tempatnya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penindakan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 : </a:t>
            </a:r>
            <a:endParaRPr lang="id-ID" sz="1600" dirty="0"/>
          </a:p>
          <a:p>
            <a:pPr algn="just"/>
            <a:r>
              <a:rPr lang="id-ID" sz="1600" dirty="0"/>
              <a:t>a. </a:t>
            </a:r>
            <a:r>
              <a:rPr lang="en-US" sz="1600" dirty="0" err="1"/>
              <a:t>penguncian</a:t>
            </a:r>
            <a:r>
              <a:rPr lang="en-US" sz="1600" dirty="0"/>
              <a:t> ban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; </a:t>
            </a:r>
            <a:endParaRPr lang="id-ID" sz="1600" dirty="0"/>
          </a:p>
          <a:p>
            <a:pPr algn="just"/>
            <a:r>
              <a:rPr lang="id-ID" sz="1600" dirty="0"/>
              <a:t>b. </a:t>
            </a:r>
            <a:r>
              <a:rPr lang="en-US" sz="1600" dirty="0" err="1"/>
              <a:t>pemindahan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cara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penderekan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fasilitas</a:t>
            </a:r>
            <a:r>
              <a:rPr lang="en-US" sz="1600" dirty="0"/>
              <a:t> </a:t>
            </a:r>
            <a:r>
              <a:rPr lang="en-US" sz="1600" dirty="0" err="1"/>
              <a:t>Parkir</a:t>
            </a:r>
            <a:r>
              <a:rPr lang="en-US" sz="1600" dirty="0"/>
              <a:t> yang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ditetapkan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penyimpanan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 yang </a:t>
            </a:r>
            <a:r>
              <a:rPr lang="en-US" sz="1600" dirty="0" err="1"/>
              <a:t>disediakan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Pemerintah</a:t>
            </a:r>
            <a:r>
              <a:rPr lang="en-US" sz="1600" dirty="0"/>
              <a:t> Daerah;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endParaRPr lang="id-ID" sz="1600" dirty="0"/>
          </a:p>
          <a:p>
            <a:pPr algn="just"/>
            <a:r>
              <a:rPr lang="id-ID" sz="1600" dirty="0"/>
              <a:t>c. </a:t>
            </a:r>
            <a:r>
              <a:rPr lang="en-US" sz="1600" dirty="0" err="1"/>
              <a:t>pencabutan</a:t>
            </a:r>
            <a:r>
              <a:rPr lang="en-US" sz="1600" dirty="0"/>
              <a:t> </a:t>
            </a:r>
            <a:r>
              <a:rPr lang="en-US" sz="1600" dirty="0" err="1"/>
              <a:t>pentil</a:t>
            </a:r>
            <a:r>
              <a:rPr lang="en-US" sz="1600" dirty="0"/>
              <a:t> ban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. </a:t>
            </a:r>
            <a:endParaRPr lang="id-ID" sz="1600" dirty="0"/>
          </a:p>
          <a:p>
            <a:pPr algn="just"/>
            <a:r>
              <a:rPr lang="en-US" sz="1600" b="1" dirty="0" err="1"/>
              <a:t>Pasal</a:t>
            </a:r>
            <a:r>
              <a:rPr lang="en-US" sz="1600" b="1" dirty="0"/>
              <a:t> 64</a:t>
            </a:r>
            <a:r>
              <a:rPr lang="id-ID" sz="1600" b="1" dirty="0"/>
              <a:t> ayat (2)</a:t>
            </a:r>
            <a:r>
              <a:rPr lang="en-US" sz="1600" b="1" dirty="0"/>
              <a:t> </a:t>
            </a:r>
            <a:endParaRPr lang="id-ID" sz="1600" dirty="0"/>
          </a:p>
          <a:p>
            <a:pPr algn="just"/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penderekan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/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penyimpanan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 </a:t>
            </a:r>
            <a:r>
              <a:rPr lang="en-US" sz="1600" dirty="0" err="1"/>
              <a:t>dikenakan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retribusi</a:t>
            </a:r>
            <a:r>
              <a:rPr lang="en-US" sz="1600" dirty="0"/>
              <a:t> yang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: </a:t>
            </a:r>
            <a:endParaRPr lang="id-ID" sz="1600" dirty="0"/>
          </a:p>
          <a:p>
            <a:pPr algn="just"/>
            <a:r>
              <a:rPr lang="en-US" sz="1600" dirty="0"/>
              <a:t>a. </a:t>
            </a:r>
            <a:r>
              <a:rPr lang="en-US" sz="1600" dirty="0" err="1"/>
              <a:t>retribusi</a:t>
            </a:r>
            <a:r>
              <a:rPr lang="en-US" sz="1600" dirty="0"/>
              <a:t> </a:t>
            </a:r>
            <a:r>
              <a:rPr lang="en-US" sz="1600" dirty="0" err="1"/>
              <a:t>menarik</a:t>
            </a:r>
            <a:r>
              <a:rPr lang="en-US" sz="1600" dirty="0"/>
              <a:t>/</a:t>
            </a:r>
            <a:r>
              <a:rPr lang="en-US" sz="1600" dirty="0" err="1"/>
              <a:t>menderek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; </a:t>
            </a:r>
            <a:r>
              <a:rPr lang="en-US" sz="1600" dirty="0" err="1"/>
              <a:t>dan</a:t>
            </a:r>
            <a:r>
              <a:rPr lang="en-US" sz="1600" dirty="0"/>
              <a:t>/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endParaRPr lang="id-ID" sz="1600" dirty="0"/>
          </a:p>
          <a:p>
            <a:pPr algn="just"/>
            <a:r>
              <a:rPr lang="en-US" sz="1600" dirty="0"/>
              <a:t>b. </a:t>
            </a:r>
            <a:r>
              <a:rPr lang="en-US" sz="1600" dirty="0" err="1"/>
              <a:t>retribusi</a:t>
            </a:r>
            <a:r>
              <a:rPr lang="en-US" sz="1600" dirty="0"/>
              <a:t> </a:t>
            </a:r>
            <a:r>
              <a:rPr lang="en-US" sz="1600" dirty="0" err="1"/>
              <a:t>penggunaan</a:t>
            </a:r>
            <a:r>
              <a:rPr lang="en-US" sz="1600" dirty="0"/>
              <a:t> </a:t>
            </a:r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penyimpanan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Bermotor</a:t>
            </a:r>
            <a:r>
              <a:rPr lang="en-US" sz="1600" dirty="0"/>
              <a:t>. </a:t>
            </a:r>
            <a:endParaRPr lang="id-ID" sz="1600" dirty="0"/>
          </a:p>
          <a:p>
            <a:pPr algn="just"/>
            <a:endParaRPr lang="id-ID" sz="1600" dirty="0"/>
          </a:p>
          <a:p>
            <a:pPr algn="just"/>
            <a:r>
              <a:rPr lang="en-US" sz="1600" b="1" dirty="0"/>
              <a:t>PERDA No. </a:t>
            </a:r>
            <a:r>
              <a:rPr lang="id-ID" sz="1600" b="1" dirty="0"/>
              <a:t>1</a:t>
            </a:r>
            <a:r>
              <a:rPr lang="en-US" sz="1600" b="1" dirty="0"/>
              <a:t> </a:t>
            </a:r>
            <a:r>
              <a:rPr lang="en-US" sz="1600" b="1" dirty="0" err="1"/>
              <a:t>Tahun</a:t>
            </a:r>
            <a:r>
              <a:rPr lang="en-US" sz="1600" b="1" dirty="0"/>
              <a:t> 201</a:t>
            </a:r>
            <a:r>
              <a:rPr lang="id-ID" sz="1600" b="1" dirty="0"/>
              <a:t>5 </a:t>
            </a:r>
            <a:r>
              <a:rPr lang="en-US" sz="1600" b="1" dirty="0"/>
              <a:t> </a:t>
            </a:r>
            <a:r>
              <a:rPr lang="en-US" sz="1600" b="1" dirty="0" err="1"/>
              <a:t>tentang</a:t>
            </a:r>
            <a:r>
              <a:rPr lang="en-US" sz="1600" b="1" dirty="0"/>
              <a:t> </a:t>
            </a:r>
            <a:r>
              <a:rPr lang="en-US" sz="1600" b="1" dirty="0" err="1"/>
              <a:t>Retribusi</a:t>
            </a:r>
            <a:r>
              <a:rPr lang="en-US" sz="1600" b="1" dirty="0"/>
              <a:t> Daerah</a:t>
            </a:r>
            <a:endParaRPr lang="id-ID" sz="1600" dirty="0"/>
          </a:p>
          <a:p>
            <a:pPr algn="just"/>
            <a:r>
              <a:rPr lang="en-US" sz="1600" b="1" dirty="0" err="1"/>
              <a:t>Lampiran</a:t>
            </a:r>
            <a:r>
              <a:rPr lang="en-US" sz="1600" b="1" dirty="0"/>
              <a:t> </a:t>
            </a:r>
            <a:r>
              <a:rPr lang="en-US" sz="1600" b="1" dirty="0" err="1"/>
              <a:t>Bagian</a:t>
            </a:r>
            <a:r>
              <a:rPr lang="en-US" sz="1600" b="1" dirty="0"/>
              <a:t>  F. </a:t>
            </a:r>
            <a:r>
              <a:rPr lang="en-US" sz="1600" b="1" dirty="0" err="1"/>
              <a:t>Tarif</a:t>
            </a:r>
            <a:r>
              <a:rPr lang="en-US" sz="1600" b="1" dirty="0"/>
              <a:t>  </a:t>
            </a:r>
            <a:r>
              <a:rPr lang="en-US" sz="1600" b="1" dirty="0" err="1"/>
              <a:t>Retribusi</a:t>
            </a:r>
            <a:r>
              <a:rPr lang="en-US" sz="1600" b="1" dirty="0"/>
              <a:t> </a:t>
            </a:r>
            <a:r>
              <a:rPr lang="en-US" sz="1600" b="1" dirty="0" err="1"/>
              <a:t>Pelayanan</a:t>
            </a:r>
            <a:r>
              <a:rPr lang="en-US" sz="1600" b="1" dirty="0"/>
              <a:t>  No. 3</a:t>
            </a:r>
            <a:r>
              <a:rPr lang="en-US" sz="1600" dirty="0"/>
              <a:t> </a:t>
            </a:r>
            <a:endParaRPr lang="id-ID" sz="1600" dirty="0"/>
          </a:p>
          <a:p>
            <a:pPr algn="just"/>
            <a:r>
              <a:rPr lang="en-US" sz="1600" dirty="0" err="1"/>
              <a:t>Penginapan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penyimpanan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yang </a:t>
            </a:r>
            <a:r>
              <a:rPr lang="en-US" sz="1600" dirty="0" err="1"/>
              <a:t>diderek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melanggar</a:t>
            </a:r>
            <a:r>
              <a:rPr lang="en-US" sz="1600" dirty="0"/>
              <a:t> </a:t>
            </a:r>
            <a:r>
              <a:rPr lang="en-US" sz="1600" dirty="0" err="1"/>
              <a:t>rambu</a:t>
            </a:r>
            <a:r>
              <a:rPr lang="en-US" sz="1600" dirty="0"/>
              <a:t> </a:t>
            </a:r>
            <a:r>
              <a:rPr lang="en-US" sz="1600" dirty="0" err="1"/>
              <a:t>larangan</a:t>
            </a:r>
            <a:r>
              <a:rPr lang="en-US" sz="1600" dirty="0"/>
              <a:t> </a:t>
            </a:r>
            <a:r>
              <a:rPr lang="en-US" sz="1600" dirty="0" err="1"/>
              <a:t>parkir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0000"/>
                </a:solidFill>
              </a:rPr>
              <a:t>Rp</a:t>
            </a:r>
            <a:r>
              <a:rPr lang="en-US" sz="1600" dirty="0">
                <a:solidFill>
                  <a:srgbClr val="FF0000"/>
                </a:solidFill>
              </a:rPr>
              <a:t> 500.000 </a:t>
            </a:r>
            <a:r>
              <a:rPr lang="en-US" sz="1600" i="1" dirty="0">
                <a:solidFill>
                  <a:srgbClr val="FF0000"/>
                </a:solidFill>
              </a:rPr>
              <a:t>/ </a:t>
            </a:r>
            <a:r>
              <a:rPr lang="en-US" sz="1600" dirty="0" err="1">
                <a:solidFill>
                  <a:srgbClr val="FF0000"/>
                </a:solidFill>
              </a:rPr>
              <a:t>hari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i="1" dirty="0">
                <a:solidFill>
                  <a:srgbClr val="FF0000"/>
                </a:solidFill>
              </a:rPr>
              <a:t>/ </a:t>
            </a:r>
            <a:r>
              <a:rPr lang="en-US" sz="1600" dirty="0" err="1">
                <a:solidFill>
                  <a:srgbClr val="FF0000"/>
                </a:solidFill>
              </a:rPr>
              <a:t>kendaraan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  <a:endParaRPr lang="id-ID" sz="1400" dirty="0"/>
          </a:p>
        </p:txBody>
      </p:sp>
      <p:sp>
        <p:nvSpPr>
          <p:cNvPr id="21" name="Rectangle 20"/>
          <p:cNvSpPr/>
          <p:nvPr/>
        </p:nvSpPr>
        <p:spPr>
          <a:xfrm>
            <a:off x="668351" y="2593751"/>
            <a:ext cx="501879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haroni" panose="02010803020104030203" pitchFamily="2" charset="-79"/>
                <a:ea typeface="Lato Medium" panose="020F0502020204030203" pitchFamily="34" charset="0"/>
                <a:cs typeface="Aharoni" panose="02010803020104030203" pitchFamily="2" charset="-79"/>
              </a:rPr>
              <a:t>CARA PENINDAKAN </a:t>
            </a:r>
            <a:r>
              <a:rPr lang="en-US" sz="2400" b="1" dirty="0">
                <a:solidFill>
                  <a:srgbClr val="FF0000"/>
                </a:solidFill>
                <a:latin typeface="Aharoni" panose="02010803020104030203" pitchFamily="2" charset="-79"/>
                <a:ea typeface="Lato Medium" panose="020F0502020204030203" pitchFamily="34" charset="0"/>
                <a:cs typeface="Aharoni" panose="02010803020104030203" pitchFamily="2" charset="-79"/>
              </a:rPr>
              <a:t>PARKIR LIAR</a:t>
            </a:r>
            <a:endParaRPr lang="id-ID" sz="2400" b="1" dirty="0">
              <a:solidFill>
                <a:srgbClr val="FF0000"/>
              </a:solidFill>
              <a:latin typeface="Aharoni" panose="02010803020104030203" pitchFamily="2" charset="-79"/>
              <a:ea typeface="Lato Medium" panose="020F0502020204030203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171052" y="5431378"/>
            <a:ext cx="1882842" cy="21800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PENDEREKAN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그룹 70"/>
          <p:cNvGrpSpPr>
            <a:grpSpLocks/>
          </p:cNvGrpSpPr>
          <p:nvPr/>
        </p:nvGrpSpPr>
        <p:grpSpPr bwMode="auto">
          <a:xfrm>
            <a:off x="263260" y="5134033"/>
            <a:ext cx="1836168" cy="129883"/>
            <a:chOff x="2655206" y="4794870"/>
            <a:chExt cx="1679267" cy="144016"/>
          </a:xfrm>
        </p:grpSpPr>
        <p:sp>
          <p:nvSpPr>
            <p:cNvPr id="24" name="Rectangle 42"/>
            <p:cNvSpPr/>
            <p:nvPr/>
          </p:nvSpPr>
          <p:spPr>
            <a:xfrm>
              <a:off x="2655206" y="4794870"/>
              <a:ext cx="280962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30" name="Rectangle 43"/>
            <p:cNvSpPr/>
            <p:nvPr/>
          </p:nvSpPr>
          <p:spPr>
            <a:xfrm>
              <a:off x="2932266" y="4794870"/>
              <a:ext cx="282262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32" name="Rectangle 44"/>
            <p:cNvSpPr/>
            <p:nvPr/>
          </p:nvSpPr>
          <p:spPr>
            <a:xfrm>
              <a:off x="3213228" y="4794870"/>
              <a:ext cx="280962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34" name="Rectangle 45"/>
            <p:cNvSpPr/>
            <p:nvPr/>
          </p:nvSpPr>
          <p:spPr>
            <a:xfrm>
              <a:off x="3494189" y="4794870"/>
              <a:ext cx="280962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35" name="Rectangle 46"/>
            <p:cNvSpPr/>
            <p:nvPr/>
          </p:nvSpPr>
          <p:spPr>
            <a:xfrm>
              <a:off x="3773850" y="4794870"/>
              <a:ext cx="282263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36" name="Rectangle 47"/>
            <p:cNvSpPr/>
            <p:nvPr/>
          </p:nvSpPr>
          <p:spPr>
            <a:xfrm>
              <a:off x="4053511" y="4794870"/>
              <a:ext cx="280962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</p:grpSp>
      <p:sp>
        <p:nvSpPr>
          <p:cNvPr id="37" name="Text Placeholder 3"/>
          <p:cNvSpPr txBox="1">
            <a:spLocks/>
          </p:cNvSpPr>
          <p:nvPr/>
        </p:nvSpPr>
        <p:spPr>
          <a:xfrm>
            <a:off x="345621" y="5712891"/>
            <a:ext cx="1611447" cy="20981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SANKSI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426301" y="5996612"/>
            <a:ext cx="1611447" cy="32114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DEREK</a:t>
            </a:r>
          </a:p>
          <a:p>
            <a:pPr marL="0" indent="0" fontAlgn="auto"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RETRIBUSI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49" descr="D:\DATA SEKSI PLLAJ\PAPARAN\LINTAS JAYA 2019\derek.jpg"/>
          <p:cNvPicPr>
            <a:picLocks noChangeAspect="1" noChangeArrowheads="1"/>
          </p:cNvPicPr>
          <p:nvPr/>
        </p:nvPicPr>
        <p:blipFill>
          <a:blip r:embed="rId2"/>
          <a:srcRect l="24800" r="12201"/>
          <a:stretch>
            <a:fillRect/>
          </a:stretch>
        </p:blipFill>
        <p:spPr bwMode="auto">
          <a:xfrm>
            <a:off x="277483" y="3231112"/>
            <a:ext cx="1806301" cy="1751291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40" name="Text Placeholder 3"/>
          <p:cNvSpPr txBox="1">
            <a:spLocks/>
          </p:cNvSpPr>
          <p:nvPr/>
        </p:nvSpPr>
        <p:spPr>
          <a:xfrm>
            <a:off x="2027738" y="5451961"/>
            <a:ext cx="2345691" cy="38330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OPERASI CABUT PENTIL</a:t>
            </a:r>
          </a:p>
          <a:p>
            <a:pPr marL="0" indent="0" algn="ctr" fontAlgn="auto">
              <a:spcBef>
                <a:spcPts val="1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OCP R2 &amp; OCP R4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그룹 77"/>
          <p:cNvGrpSpPr>
            <a:grpSpLocks/>
          </p:cNvGrpSpPr>
          <p:nvPr/>
        </p:nvGrpSpPr>
        <p:grpSpPr bwMode="auto">
          <a:xfrm>
            <a:off x="2261797" y="5126149"/>
            <a:ext cx="1834745" cy="129883"/>
            <a:chOff x="4791443" y="4794870"/>
            <a:chExt cx="1679267" cy="144016"/>
          </a:xfrm>
        </p:grpSpPr>
        <p:sp>
          <p:nvSpPr>
            <p:cNvPr id="42" name="Rectangle 49"/>
            <p:cNvSpPr/>
            <p:nvPr/>
          </p:nvSpPr>
          <p:spPr>
            <a:xfrm>
              <a:off x="4791443" y="4794870"/>
              <a:ext cx="281180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43" name="Rectangle 50"/>
            <p:cNvSpPr/>
            <p:nvPr/>
          </p:nvSpPr>
          <p:spPr>
            <a:xfrm>
              <a:off x="5068718" y="4794870"/>
              <a:ext cx="281180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44" name="Rectangle 51"/>
            <p:cNvSpPr/>
            <p:nvPr/>
          </p:nvSpPr>
          <p:spPr>
            <a:xfrm>
              <a:off x="5348595" y="4794870"/>
              <a:ext cx="281180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45" name="Rectangle 52"/>
            <p:cNvSpPr/>
            <p:nvPr/>
          </p:nvSpPr>
          <p:spPr>
            <a:xfrm>
              <a:off x="5631077" y="4794870"/>
              <a:ext cx="281180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46" name="Rectangle 53"/>
            <p:cNvSpPr/>
            <p:nvPr/>
          </p:nvSpPr>
          <p:spPr>
            <a:xfrm>
              <a:off x="5909653" y="4794870"/>
              <a:ext cx="282481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47" name="Rectangle 54"/>
            <p:cNvSpPr/>
            <p:nvPr/>
          </p:nvSpPr>
          <p:spPr>
            <a:xfrm>
              <a:off x="6189530" y="4794870"/>
              <a:ext cx="281180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</p:grpSp>
      <p:sp>
        <p:nvSpPr>
          <p:cNvPr id="48" name="Text Placeholder 3"/>
          <p:cNvSpPr txBox="1">
            <a:spLocks/>
          </p:cNvSpPr>
          <p:nvPr/>
        </p:nvSpPr>
        <p:spPr>
          <a:xfrm>
            <a:off x="2407216" y="5865446"/>
            <a:ext cx="1611447" cy="2569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SANKSI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Placeholder 3"/>
          <p:cNvSpPr txBox="1">
            <a:spLocks/>
          </p:cNvSpPr>
          <p:nvPr/>
        </p:nvSpPr>
        <p:spPr>
          <a:xfrm>
            <a:off x="2580924" y="6091148"/>
            <a:ext cx="1642413" cy="2399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TIDAK DIATUR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51" descr="D:\DATA SEKSI PLLAJ\PAPARAN\LINTAS JAYA 2019\CO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7634" y="3231112"/>
            <a:ext cx="1806301" cy="1749864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51" name="Text Placeholder 3"/>
          <p:cNvSpPr txBox="1">
            <a:spLocks/>
          </p:cNvSpPr>
          <p:nvPr/>
        </p:nvSpPr>
        <p:spPr>
          <a:xfrm>
            <a:off x="4267596" y="5334052"/>
            <a:ext cx="2043821" cy="37395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ANGKUT MOTOR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그룹 84"/>
          <p:cNvGrpSpPr>
            <a:grpSpLocks/>
          </p:cNvGrpSpPr>
          <p:nvPr/>
        </p:nvGrpSpPr>
        <p:grpSpPr bwMode="auto">
          <a:xfrm>
            <a:off x="4277568" y="5125067"/>
            <a:ext cx="1941392" cy="128457"/>
            <a:chOff x="6927681" y="4794870"/>
            <a:chExt cx="1679267" cy="144016"/>
          </a:xfrm>
        </p:grpSpPr>
        <p:sp>
          <p:nvSpPr>
            <p:cNvPr id="53" name="Rectangle 57"/>
            <p:cNvSpPr/>
            <p:nvPr/>
          </p:nvSpPr>
          <p:spPr>
            <a:xfrm>
              <a:off x="6927681" y="4794870"/>
              <a:ext cx="280962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54" name="Rectangle 58"/>
            <p:cNvSpPr/>
            <p:nvPr/>
          </p:nvSpPr>
          <p:spPr>
            <a:xfrm>
              <a:off x="7204740" y="4794870"/>
              <a:ext cx="282263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57" name="Rectangle 59"/>
            <p:cNvSpPr/>
            <p:nvPr/>
          </p:nvSpPr>
          <p:spPr>
            <a:xfrm>
              <a:off x="7485702" y="4794870"/>
              <a:ext cx="280962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62" name="Rectangle 60"/>
            <p:cNvSpPr/>
            <p:nvPr/>
          </p:nvSpPr>
          <p:spPr>
            <a:xfrm>
              <a:off x="7766664" y="4794870"/>
              <a:ext cx="280962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63" name="Rectangle 61"/>
            <p:cNvSpPr/>
            <p:nvPr/>
          </p:nvSpPr>
          <p:spPr>
            <a:xfrm>
              <a:off x="8046325" y="4794870"/>
              <a:ext cx="282262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  <p:sp>
          <p:nvSpPr>
            <p:cNvPr id="64" name="Rectangle 62"/>
            <p:cNvSpPr/>
            <p:nvPr/>
          </p:nvSpPr>
          <p:spPr>
            <a:xfrm>
              <a:off x="8325986" y="4794870"/>
              <a:ext cx="280962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799"/>
            </a:p>
          </p:txBody>
        </p:sp>
      </p:grpSp>
      <p:sp>
        <p:nvSpPr>
          <p:cNvPr id="65" name="Text Placeholder 3"/>
          <p:cNvSpPr txBox="1">
            <a:spLocks/>
          </p:cNvSpPr>
          <p:nvPr/>
        </p:nvSpPr>
        <p:spPr>
          <a:xfrm>
            <a:off x="4414055" y="5655634"/>
            <a:ext cx="1611447" cy="20981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SANKSI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 Placeholder 3"/>
          <p:cNvSpPr txBox="1">
            <a:spLocks/>
          </p:cNvSpPr>
          <p:nvPr/>
        </p:nvSpPr>
        <p:spPr>
          <a:xfrm>
            <a:off x="4539876" y="5861552"/>
            <a:ext cx="1666623" cy="2951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TILANG POLISI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Picture 50" descr="D:\DATA SEKSI PLLAJ\PAPARAN\LINTAS JAYA 2019\ANGKUT.jpg"/>
          <p:cNvPicPr>
            <a:picLocks noChangeAspect="1" noChangeArrowheads="1"/>
          </p:cNvPicPr>
          <p:nvPr/>
        </p:nvPicPr>
        <p:blipFill>
          <a:blip r:embed="rId4"/>
          <a:srcRect l="4792" t="7361" r="12500"/>
          <a:stretch>
            <a:fillRect/>
          </a:stretch>
        </p:blipFill>
        <p:spPr bwMode="auto">
          <a:xfrm>
            <a:off x="4281420" y="3216840"/>
            <a:ext cx="1806301" cy="1778410"/>
          </a:xfrm>
          <a:prstGeom prst="rect">
            <a:avLst/>
          </a:prstGeom>
          <a:ln w="1905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3C1DC8F-7CE8-4418-B704-DCF7B9200806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3FB19B7-1ECA-4360-A737-743340693E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8B42E95-7649-4017-83D7-AC14D5552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0F8053B7-91B3-4382-AE45-B146A3633CAF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KEBIJAKAN PERPARKIRAN DI PROVINSI DKI JAKARTA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BF63845-3A08-4BF4-A07C-A30DBAC196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sp>
        <p:nvSpPr>
          <p:cNvPr id="3" name="AutoShape 2" descr="Grafik mobil Truk derek Simbol Ilustrasi, mobil, biru, sudut png | PNGEgg">
            <a:extLst>
              <a:ext uri="{FF2B5EF4-FFF2-40B4-BE49-F238E27FC236}">
                <a16:creationId xmlns:a16="http://schemas.microsoft.com/office/drawing/2014/main" id="{087DE15C-03B1-F527-92DC-63B54F0A6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7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CBBCA0-CA1A-4AB1-B811-0C39B2210AF4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F9FF4C-2F05-43DF-A6C7-DBAB9DED3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F77FB7-92F1-45A4-A898-74B450AB5F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471378-0461-411C-A251-9673E7F92C58}"/>
              </a:ext>
            </a:extLst>
          </p:cNvPr>
          <p:cNvSpPr txBox="1">
            <a:spLocks/>
          </p:cNvSpPr>
          <p:nvPr/>
        </p:nvSpPr>
        <p:spPr>
          <a:xfrm>
            <a:off x="1422625" y="-5570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Kegiatan</a:t>
            </a:r>
            <a:r>
              <a:rPr lang="en-US" sz="16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6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Isidentil</a:t>
            </a:r>
            <a:r>
              <a:rPr lang="en-US" sz="16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UP. </a:t>
            </a:r>
            <a:r>
              <a:rPr lang="en-US" sz="16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Perparkiran</a:t>
            </a:r>
            <a:endParaRPr lang="en-US" sz="1600" b="1" spc="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16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Dalam</a:t>
            </a:r>
            <a:r>
              <a:rPr lang="en-US" sz="16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6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Rangka</a:t>
            </a:r>
            <a:r>
              <a:rPr lang="en-US" sz="16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6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Mendukung</a:t>
            </a:r>
            <a:r>
              <a:rPr lang="en-US" sz="16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6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Tugas</a:t>
            </a:r>
            <a:endParaRPr lang="en-US" sz="1600" b="1" spc="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16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Dinas </a:t>
            </a:r>
            <a:r>
              <a:rPr lang="en-US" sz="16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Perhubungan</a:t>
            </a:r>
            <a:r>
              <a:rPr lang="en-US" sz="16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600" b="1" spc="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Provinsi</a:t>
            </a:r>
            <a:r>
              <a:rPr lang="en-US" sz="1600" b="1" spc="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DKI Jakarta</a:t>
            </a:r>
            <a:endParaRPr lang="en-US" sz="1100" b="1" spc="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E78DF-EA1E-4E93-A39E-35A8D6C342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B18DDE-8C0D-EE83-449F-A82D76EBD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857134"/>
            <a:ext cx="3112334" cy="2201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D383B5-E945-3627-573E-786495057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03" y="857134"/>
            <a:ext cx="2756583" cy="2201056"/>
          </a:xfrm>
          <a:prstGeom prst="rect">
            <a:avLst/>
          </a:prstGeom>
        </p:spPr>
      </p:pic>
      <p:sp>
        <p:nvSpPr>
          <p:cNvPr id="19" name="object 12">
            <a:extLst>
              <a:ext uri="{FF2B5EF4-FFF2-40B4-BE49-F238E27FC236}">
                <a16:creationId xmlns:a16="http://schemas.microsoft.com/office/drawing/2014/main" id="{47A218BA-8DD7-FE98-EB28-DCFD9AE1205F}"/>
              </a:ext>
            </a:extLst>
          </p:cNvPr>
          <p:cNvSpPr txBox="1"/>
          <p:nvPr/>
        </p:nvSpPr>
        <p:spPr>
          <a:xfrm>
            <a:off x="169742" y="6173074"/>
            <a:ext cx="31006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Dharma Wanita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Dishub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DKI Jakarta,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Ibu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Kepala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Unit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Pengelola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Perparkiran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Dalam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Rangka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Jumat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Berkah</a:t>
            </a:r>
            <a:endParaRPr lang="en-US" sz="1200" b="1" dirty="0">
              <a:solidFill>
                <a:srgbClr val="44536A"/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E51E2-A365-4E90-9729-17FC2184C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4" y="3766199"/>
            <a:ext cx="3100652" cy="2291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A805A-806B-457C-823C-B5967AFE22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36" y="851693"/>
            <a:ext cx="2804497" cy="219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3CE02-4193-491E-82DB-32F812961C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03" y="3766199"/>
            <a:ext cx="2756583" cy="2291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EE2189-89E5-4DAB-AB60-54B253867E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6" b="24923"/>
          <a:stretch/>
        </p:blipFill>
        <p:spPr>
          <a:xfrm>
            <a:off x="6340817" y="858390"/>
            <a:ext cx="2756582" cy="21931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9962D0-20A3-45AF-BFD2-7C037732773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" t="20237" r="11120" b="23564"/>
          <a:stretch/>
        </p:blipFill>
        <p:spPr>
          <a:xfrm>
            <a:off x="6340816" y="3766199"/>
            <a:ext cx="2763875" cy="2239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6D714F-6D2E-4DE7-BFFE-52E3082C386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22666" r="9183" b="9027"/>
          <a:stretch/>
        </p:blipFill>
        <p:spPr>
          <a:xfrm>
            <a:off x="9265431" y="3755020"/>
            <a:ext cx="2763876" cy="2239414"/>
          </a:xfrm>
          <a:prstGeom prst="rect">
            <a:avLst/>
          </a:prstGeom>
        </p:spPr>
      </p:pic>
      <p:sp>
        <p:nvSpPr>
          <p:cNvPr id="30" name="object 12">
            <a:extLst>
              <a:ext uri="{FF2B5EF4-FFF2-40B4-BE49-F238E27FC236}">
                <a16:creationId xmlns:a16="http://schemas.microsoft.com/office/drawing/2014/main" id="{2CFB6A4C-B43F-4617-8509-F1C6D38C18D7}"/>
              </a:ext>
            </a:extLst>
          </p:cNvPr>
          <p:cNvSpPr txBox="1"/>
          <p:nvPr/>
        </p:nvSpPr>
        <p:spPr>
          <a:xfrm>
            <a:off x="3457403" y="6144010"/>
            <a:ext cx="275658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Pengaturan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Lalu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Lintas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Kegiatan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Sosialisasi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Ganjil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Genap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di TL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Cempaka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Mas Jakarta Pusat</a:t>
            </a:r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9BFDB3B1-47B7-40D2-8E21-1F76A85B7282}"/>
              </a:ext>
            </a:extLst>
          </p:cNvPr>
          <p:cNvSpPr txBox="1"/>
          <p:nvPr/>
        </p:nvSpPr>
        <p:spPr>
          <a:xfrm>
            <a:off x="6283609" y="3137708"/>
            <a:ext cx="26661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Menjadi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Narasumber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Untuk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Taruna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Taruni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STTD di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Dishub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DKI Jakarta</a:t>
            </a:r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BF907E0A-F9E2-47AE-8196-D4EB07F79242}"/>
              </a:ext>
            </a:extLst>
          </p:cNvPr>
          <p:cNvSpPr txBox="1"/>
          <p:nvPr/>
        </p:nvSpPr>
        <p:spPr>
          <a:xfrm>
            <a:off x="9265432" y="6163242"/>
            <a:ext cx="26661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Giat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Posko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Siap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Siaga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Bencana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di UP. SPLL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Dishub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DKI Jakarta</a:t>
            </a:r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FBCF4D84-D9B0-410E-9B73-2A770225FC3A}"/>
              </a:ext>
            </a:extLst>
          </p:cNvPr>
          <p:cNvSpPr txBox="1"/>
          <p:nvPr/>
        </p:nvSpPr>
        <p:spPr>
          <a:xfrm>
            <a:off x="9215517" y="3108533"/>
            <a:ext cx="28198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Pengaturan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Lalin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dan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Penataan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Parkir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Dalam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Rangka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Penataan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Kawasan Kota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Tua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Jakarta Barat</a:t>
            </a: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49C95B68-2825-40C0-BCEA-49CC54340ABF}"/>
              </a:ext>
            </a:extLst>
          </p:cNvPr>
          <p:cNvSpPr txBox="1"/>
          <p:nvPr/>
        </p:nvSpPr>
        <p:spPr>
          <a:xfrm>
            <a:off x="6382360" y="6144010"/>
            <a:ext cx="26661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Giat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Posko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Mudik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Lebaran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Tahun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2022 di ATSC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Dishub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DKI Jakarta</a:t>
            </a:r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7A0D22E9-86EF-4263-B2C6-ABC7BF8C7FA1}"/>
              </a:ext>
            </a:extLst>
          </p:cNvPr>
          <p:cNvSpPr txBox="1"/>
          <p:nvPr/>
        </p:nvSpPr>
        <p:spPr>
          <a:xfrm>
            <a:off x="3457403" y="3128525"/>
            <a:ext cx="26661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Giat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Rutin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Hari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Bebas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Kendaraan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Bermotor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di Jl. Sudirman -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Thamrin</a:t>
            </a:r>
            <a:endParaRPr lang="en-US" sz="1200" b="1" dirty="0">
              <a:solidFill>
                <a:srgbClr val="44536A"/>
              </a:solidFill>
              <a:latin typeface="Arial"/>
              <a:cs typeface="Arial"/>
            </a:endParaRPr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AC437ED0-0A2A-4B80-B1C4-DCAAA0D30D97}"/>
              </a:ext>
            </a:extLst>
          </p:cNvPr>
          <p:cNvSpPr txBox="1"/>
          <p:nvPr/>
        </p:nvSpPr>
        <p:spPr>
          <a:xfrm>
            <a:off x="169741" y="3173164"/>
            <a:ext cx="31276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Penataan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Parkir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lang="en-US" sz="1200" b="1" dirty="0" err="1">
                <a:solidFill>
                  <a:srgbClr val="44536A"/>
                </a:solidFill>
                <a:latin typeface="Arial"/>
                <a:cs typeface="Arial"/>
              </a:rPr>
              <a:t>Kegiatan</a:t>
            </a:r>
            <a:r>
              <a:rPr lang="en-US" sz="1200" b="1" dirty="0">
                <a:solidFill>
                  <a:srgbClr val="44536A"/>
                </a:solidFill>
                <a:latin typeface="Arial"/>
                <a:cs typeface="Arial"/>
              </a:rPr>
              <a:t> di Jakarta International Stadium Jakarta Utara</a:t>
            </a:r>
          </a:p>
        </p:txBody>
      </p:sp>
    </p:spTree>
    <p:extLst>
      <p:ext uri="{BB962C8B-B14F-4D97-AF65-F5344CB8AC3E}">
        <p14:creationId xmlns:p14="http://schemas.microsoft.com/office/powerpoint/2010/main" val="2437486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23C1D-533D-4B98-800B-9E34061D2F56}"/>
              </a:ext>
            </a:extLst>
          </p:cNvPr>
          <p:cNvSpPr/>
          <p:nvPr/>
        </p:nvSpPr>
        <p:spPr>
          <a:xfrm>
            <a:off x="637256" y="361723"/>
            <a:ext cx="714375" cy="93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535" name="Group 7">
            <a:extLst>
              <a:ext uri="{FF2B5EF4-FFF2-40B4-BE49-F238E27FC236}">
                <a16:creationId xmlns:a16="http://schemas.microsoft.com/office/drawing/2014/main" id="{BE00B7A5-4290-49AD-8FCB-7BDC56944896}"/>
              </a:ext>
            </a:extLst>
          </p:cNvPr>
          <p:cNvGrpSpPr>
            <a:grpSpLocks/>
          </p:cNvGrpSpPr>
          <p:nvPr/>
        </p:nvGrpSpPr>
        <p:grpSpPr bwMode="auto">
          <a:xfrm>
            <a:off x="367236" y="1724468"/>
            <a:ext cx="11151174" cy="3206293"/>
            <a:chOff x="637142" y="373285"/>
            <a:chExt cx="13388272" cy="2610364"/>
          </a:xfrm>
        </p:grpSpPr>
        <p:sp>
          <p:nvSpPr>
            <p:cNvPr id="22536" name="テキスト プレースホルダー 5">
              <a:extLst>
                <a:ext uri="{FF2B5EF4-FFF2-40B4-BE49-F238E27FC236}">
                  <a16:creationId xmlns:a16="http://schemas.microsoft.com/office/drawing/2014/main" id="{DB06E832-BF2D-4459-AECB-DA1FADEDB5F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23554" y="702733"/>
              <a:ext cx="6012972" cy="39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游ゴシック" panose="020B0400000000000000" pitchFamily="34" charset="-128"/>
                  <a:cs typeface="Arial" panose="020B0604020202020204" pitchFamily="34" charset="0"/>
                </a:rPr>
                <a:t>Jl. </a:t>
              </a:r>
              <a:r>
                <a:rPr kumimoji="0" lang="en-US" altLang="ja-JP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游ゴシック" panose="020B0400000000000000" pitchFamily="34" charset="-128"/>
                  <a:cs typeface="Arial" panose="020B0604020202020204" pitchFamily="34" charset="0"/>
                </a:rPr>
                <a:t>Perintis</a:t>
              </a:r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游ゴシック" panose="020B0400000000000000" pitchFamily="34" charset="-128"/>
                  <a:cs typeface="Arial" panose="020B0604020202020204" pitchFamily="34" charset="0"/>
                </a:rPr>
                <a:t> </a:t>
              </a:r>
              <a:r>
                <a:rPr kumimoji="0" lang="en-US" altLang="ja-JP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游ゴシック" panose="020B0400000000000000" pitchFamily="34" charset="-128"/>
                  <a:cs typeface="Arial" panose="020B0604020202020204" pitchFamily="34" charset="0"/>
                </a:rPr>
                <a:t>Kemerdekaan</a:t>
              </a:r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游ゴシック" panose="020B0400000000000000" pitchFamily="34" charset="-128"/>
                  <a:cs typeface="Arial" panose="020B0604020202020204" pitchFamily="34" charset="0"/>
                </a:rPr>
                <a:t> No 1 </a:t>
              </a:r>
              <a:r>
                <a:rPr kumimoji="0" lang="en-US" altLang="ja-JP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游ゴシック" panose="020B0400000000000000" pitchFamily="34" charset="-128"/>
                  <a:cs typeface="Arial" panose="020B0604020202020204" pitchFamily="34" charset="0"/>
                </a:rPr>
                <a:t>Pulomas</a:t>
              </a:r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游ゴシック" panose="020B0400000000000000" pitchFamily="34" charset="-128"/>
                  <a:cs typeface="Arial" panose="020B0604020202020204" pitchFamily="34" charset="0"/>
                </a:rPr>
                <a:t>, Jakarta Timur</a:t>
              </a:r>
            </a:p>
          </p:txBody>
        </p:sp>
        <p:sp>
          <p:nvSpPr>
            <p:cNvPr id="22537" name="テキスト プレースホルダー 7">
              <a:extLst>
                <a:ext uri="{FF2B5EF4-FFF2-40B4-BE49-F238E27FC236}">
                  <a16:creationId xmlns:a16="http://schemas.microsoft.com/office/drawing/2014/main" id="{C92F3BD4-5F95-42CC-AAB6-8ADBEB7AF28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25546" y="2081956"/>
              <a:ext cx="4450287" cy="42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1600" dirty="0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Unit </a:t>
              </a:r>
              <a:r>
                <a:rPr kumimoji="1" lang="en-US" altLang="ja-JP" sz="1600" dirty="0" err="1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Pengelola</a:t>
              </a:r>
              <a:r>
                <a:rPr kumimoji="1" lang="en-US" altLang="ja-JP" sz="1600" dirty="0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 </a:t>
              </a:r>
              <a:r>
                <a:rPr kumimoji="1" lang="en-US" altLang="ja-JP" sz="1600" dirty="0" err="1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Perparkiran</a:t>
              </a:r>
              <a:endParaRPr kumimoji="1" lang="en-US" altLang="ja-JP" sz="1600" dirty="0">
                <a:solidFill>
                  <a:prstClr val="black"/>
                </a:solidFill>
                <a:latin typeface="Calibri" panose="020F0502020204030204" pitchFamily="34" charset="0"/>
                <a:ea typeface="游ゴシック" panose="020B0400000000000000" pitchFamily="34" charset="-128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1600" dirty="0" err="1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Dinas</a:t>
              </a:r>
              <a:r>
                <a:rPr kumimoji="1" lang="en-US" altLang="ja-JP" sz="1600" dirty="0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 </a:t>
              </a:r>
              <a:r>
                <a:rPr kumimoji="1" lang="en-US" altLang="ja-JP" sz="1600" dirty="0" err="1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Perhubungan</a:t>
              </a:r>
              <a:r>
                <a:rPr kumimoji="1" lang="en-US" altLang="ja-JP" sz="1600" dirty="0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 </a:t>
              </a:r>
              <a:r>
                <a:rPr kumimoji="1" lang="en-US" altLang="ja-JP" sz="1600" dirty="0" err="1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Provinsi</a:t>
              </a:r>
              <a:r>
                <a:rPr kumimoji="1" lang="en-US" altLang="ja-JP" sz="1600" dirty="0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 DKI Jakarta</a:t>
              </a:r>
              <a:endPara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游ゴシック" panose="020B04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538" name="テキスト プレースホルダー 11">
              <a:extLst>
                <a:ext uri="{FF2B5EF4-FFF2-40B4-BE49-F238E27FC236}">
                  <a16:creationId xmlns:a16="http://schemas.microsoft.com/office/drawing/2014/main" id="{608D86E5-327D-456F-935C-E7BFBE586E5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23555" y="1170547"/>
              <a:ext cx="4321175" cy="45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游ゴシック" panose="020B0400000000000000" pitchFamily="34" charset="-128"/>
                  <a:cs typeface="Arial" panose="020B0604020202020204" pitchFamily="34" charset="0"/>
                </a:rPr>
                <a:t>upparkirdki@gmail.com</a:t>
              </a:r>
              <a:endPara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游ゴシック" panose="020B04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13" name="図プレースホルダー 21">
              <a:extLst>
                <a:ext uri="{FF2B5EF4-FFF2-40B4-BE49-F238E27FC236}">
                  <a16:creationId xmlns:a16="http://schemas.microsoft.com/office/drawing/2014/main" id="{9B243E64-723F-4C29-BDCC-C4555B14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664181" y="1549763"/>
              <a:ext cx="389919" cy="380919"/>
            </a:xfrm>
            <a:prstGeom prst="rect">
              <a:avLst/>
            </a:prstGeom>
          </p:spPr>
        </p:pic>
        <p:sp>
          <p:nvSpPr>
            <p:cNvPr id="22540" name="テキスト プレースホルダー 13">
              <a:extLst>
                <a:ext uri="{FF2B5EF4-FFF2-40B4-BE49-F238E27FC236}">
                  <a16:creationId xmlns:a16="http://schemas.microsoft.com/office/drawing/2014/main" id="{F88592DB-2785-4691-8D73-CF70F3A37A5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93339" y="1602486"/>
              <a:ext cx="3505200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游ゴシック" panose="020B0400000000000000" pitchFamily="34" charset="-128"/>
                  <a:cs typeface="Arial" panose="020B0604020202020204" pitchFamily="34" charset="0"/>
                </a:rPr>
                <a:t>+62 811 1939 390 </a:t>
              </a:r>
              <a:endPara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游ゴシック" panose="020B04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15" name="図プレースホルダー 17">
              <a:extLst>
                <a:ext uri="{FF2B5EF4-FFF2-40B4-BE49-F238E27FC236}">
                  <a16:creationId xmlns:a16="http://schemas.microsoft.com/office/drawing/2014/main" id="{5E8B9F9B-B831-4861-A397-E4FE20B17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16211" r="16211"/>
            <a:stretch>
              <a:fillRect/>
            </a:stretch>
          </p:blipFill>
          <p:spPr>
            <a:xfrm>
              <a:off x="664181" y="2041049"/>
              <a:ext cx="389919" cy="380919"/>
            </a:xfrm>
            <a:prstGeom prst="rect">
              <a:avLst/>
            </a:prstGeom>
          </p:spPr>
        </p:pic>
        <p:pic>
          <p:nvPicPr>
            <p:cNvPr id="16" name="図プレースホルダー 23">
              <a:extLst>
                <a:ext uri="{FF2B5EF4-FFF2-40B4-BE49-F238E27FC236}">
                  <a16:creationId xmlns:a16="http://schemas.microsoft.com/office/drawing/2014/main" id="{3B2F41A6-D8D0-49BF-942C-EFE2D1027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664181" y="1074599"/>
              <a:ext cx="389919" cy="380919"/>
            </a:xfrm>
            <a:prstGeom prst="rect">
              <a:avLst/>
            </a:prstGeom>
          </p:spPr>
        </p:pic>
        <p:pic>
          <p:nvPicPr>
            <p:cNvPr id="17" name="図プレースホルダー 24">
              <a:extLst>
                <a:ext uri="{FF2B5EF4-FFF2-40B4-BE49-F238E27FC236}">
                  <a16:creationId xmlns:a16="http://schemas.microsoft.com/office/drawing/2014/main" id="{14F0B524-F0C7-4EDA-8BB1-E9268D893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16114" r="16114"/>
            <a:stretch>
              <a:fillRect/>
            </a:stretch>
          </p:blipFill>
          <p:spPr>
            <a:xfrm>
              <a:off x="664181" y="665616"/>
              <a:ext cx="389919" cy="32176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CDEB59-A45D-4C54-A8CC-A270614F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7142" y="2623101"/>
              <a:ext cx="448030" cy="261074"/>
            </a:xfrm>
            <a:prstGeom prst="rect">
              <a:avLst/>
            </a:prstGeom>
          </p:spPr>
        </p:pic>
        <p:sp>
          <p:nvSpPr>
            <p:cNvPr id="22545" name="テキスト プレースホルダー 11">
              <a:extLst>
                <a:ext uri="{FF2B5EF4-FFF2-40B4-BE49-F238E27FC236}">
                  <a16:creationId xmlns:a16="http://schemas.microsoft.com/office/drawing/2014/main" id="{3A75FC58-BF32-4499-929A-0795F14E020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03410" y="2647727"/>
              <a:ext cx="4321175" cy="335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1600" dirty="0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@up_perparkirandishub</a:t>
              </a:r>
              <a:endPara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游ゴシック" panose="020B04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" name="テキスト プレースホルダー 11">
              <a:extLst>
                <a:ext uri="{FF2B5EF4-FFF2-40B4-BE49-F238E27FC236}">
                  <a16:creationId xmlns:a16="http://schemas.microsoft.com/office/drawing/2014/main" id="{A8CBE657-E4E9-44E8-B651-36A87F62778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239427" y="373285"/>
              <a:ext cx="4396451" cy="447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1600" dirty="0">
                  <a:solidFill>
                    <a:prstClr val="black"/>
                  </a:solidFill>
                  <a:latin typeface="Calibri" panose="020F0502020204030204" pitchFamily="34" charset="0"/>
                  <a:ea typeface="游ゴシック" panose="020B0400000000000000" pitchFamily="34" charset="-128"/>
                </a:rPr>
                <a:t>@akusambarto</a:t>
              </a:r>
              <a:endPara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游ゴシック" panose="020B0400000000000000" pitchFamily="34" charset="-128"/>
                <a:cs typeface="Arial" panose="020B060402020202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F0FB43-A9AB-4E9B-A68D-30322863D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577384" y="389526"/>
              <a:ext cx="448030" cy="261074"/>
            </a:xfrm>
            <a:prstGeom prst="rect">
              <a:avLst/>
            </a:prstGeom>
          </p:spPr>
        </p:pic>
      </p:grpSp>
      <p:sp>
        <p:nvSpPr>
          <p:cNvPr id="22" name="object 3">
            <a:extLst>
              <a:ext uri="{FF2B5EF4-FFF2-40B4-BE49-F238E27FC236}">
                <a16:creationId xmlns:a16="http://schemas.microsoft.com/office/drawing/2014/main" id="{10E26234-E6B9-44EC-8D2F-A10D5038DB98}"/>
              </a:ext>
            </a:extLst>
          </p:cNvPr>
          <p:cNvSpPr txBox="1">
            <a:spLocks/>
          </p:cNvSpPr>
          <p:nvPr/>
        </p:nvSpPr>
        <p:spPr>
          <a:xfrm>
            <a:off x="6318896" y="1400116"/>
            <a:ext cx="5191125" cy="320675"/>
          </a:xfrm>
          <a:prstGeom prst="rect">
            <a:avLst/>
          </a:prstGeom>
        </p:spPr>
        <p:txBody>
          <a:bodyPr vert="horz" lIns="91440" tIns="13335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rgbClr val="2C2D2C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0" lvl="0" indent="0" algn="r" defTabSz="914400" rtl="0" eaLnBrk="1" fontAlgn="auto" latinLnBrk="0" hangingPunct="1">
              <a:lnSpc>
                <a:spcPct val="9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j-ea"/>
              </a:rPr>
              <a:t>Kepala Unit Pengelola Perparkiran</a:t>
            </a:r>
          </a:p>
          <a:p>
            <a:pPr marL="12700" marR="0" lvl="0" indent="0" algn="r" defTabSz="914400" rtl="0" eaLnBrk="1" fontAlgn="auto" latinLnBrk="0" hangingPunct="1">
              <a:lnSpc>
                <a:spcPct val="9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4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j-ea"/>
              </a:rPr>
              <a:t>Dinas Perhubungan Provinsi DKI Jakarta</a:t>
            </a:r>
            <a:endParaRPr kumimoji="0" lang="fi-FI" sz="1400" b="1" i="0" u="none" strike="noStrike" kern="1200" cap="none" spc="-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j-ea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7DE905C-F4EF-4EE0-BAA7-B219981EDE6C}"/>
              </a:ext>
            </a:extLst>
          </p:cNvPr>
          <p:cNvSpPr txBox="1">
            <a:spLocks/>
          </p:cNvSpPr>
          <p:nvPr/>
        </p:nvSpPr>
        <p:spPr>
          <a:xfrm>
            <a:off x="4605798" y="121775"/>
            <a:ext cx="7586204" cy="11430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2">
                    <a:lumMod val="75000"/>
                  </a:schemeClr>
                </a:solidFill>
                <a:latin typeface="Gill Sans Ultra Bold" panose="020B0A02020104020203" pitchFamily="34" charset="0"/>
                <a:ea typeface="+mj-ea"/>
                <a:cs typeface="Arial" panose="020B0604020202020204" pitchFamily="34" charset="0"/>
              </a:rPr>
              <a:t>TERIMA </a:t>
            </a:r>
            <a:r>
              <a:rPr lang="en-US" sz="6000" b="1" dirty="0">
                <a:solidFill>
                  <a:srgbClr val="0070C0"/>
                </a:solidFill>
                <a:latin typeface="Gill Sans Ultra Bold" panose="020B0A02020104020203" pitchFamily="34" charset="0"/>
                <a:ea typeface="+mj-ea"/>
                <a:cs typeface="Arial" panose="020B0604020202020204" pitchFamily="34" charset="0"/>
              </a:rPr>
              <a:t>KASIH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ill Sans Ultra Bold" panose="020B0A02020104020203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A12DAB-4EEC-4248-8D76-F4C76F7B7A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52" y="318389"/>
            <a:ext cx="671273" cy="7810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96B26F-9072-478F-AB34-158FEEDC53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7" y="351212"/>
            <a:ext cx="639655" cy="722283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7390DDD-D9BE-48F4-8218-227495D524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6839" y="1174478"/>
            <a:ext cx="5191125" cy="571480"/>
          </a:xfrm>
        </p:spPr>
        <p:txBody>
          <a:bodyPr tIns="13335" rtlCol="0">
            <a:normAutofit fontScale="90000"/>
          </a:bodyPr>
          <a:lstStyle/>
          <a:p>
            <a:pPr marL="12700" eaLnBrk="1" fontAlgn="auto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defRPr/>
            </a:pPr>
            <a:r>
              <a:rPr lang="en-US" spc="-20" dirty="0">
                <a:solidFill>
                  <a:schemeClr val="tx1"/>
                </a:solidFill>
              </a:rPr>
              <a:t>Unit </a:t>
            </a:r>
            <a:r>
              <a:rPr lang="en-US" spc="-20" dirty="0" err="1">
                <a:solidFill>
                  <a:schemeClr val="tx1"/>
                </a:solidFill>
              </a:rPr>
              <a:t>Pengelola</a:t>
            </a:r>
            <a:r>
              <a:rPr lang="en-US" spc="-20" dirty="0">
                <a:solidFill>
                  <a:schemeClr val="tx1"/>
                </a:solidFill>
              </a:rPr>
              <a:t> </a:t>
            </a:r>
            <a:r>
              <a:rPr lang="en-US" spc="-20" dirty="0" err="1">
                <a:solidFill>
                  <a:schemeClr val="tx1"/>
                </a:solidFill>
              </a:rPr>
              <a:t>Perparkiran</a:t>
            </a:r>
            <a:br>
              <a:rPr lang="en-US" spc="-20" dirty="0">
                <a:solidFill>
                  <a:schemeClr val="tx1"/>
                </a:solidFill>
              </a:rPr>
            </a:br>
            <a:r>
              <a:rPr lang="en-US" spc="-20" dirty="0" err="1">
                <a:solidFill>
                  <a:schemeClr val="tx1"/>
                </a:solidFill>
              </a:rPr>
              <a:t>Dinas</a:t>
            </a:r>
            <a:r>
              <a:rPr lang="en-US" spc="-20" dirty="0">
                <a:solidFill>
                  <a:schemeClr val="tx1"/>
                </a:solidFill>
              </a:rPr>
              <a:t> </a:t>
            </a:r>
            <a:r>
              <a:rPr lang="en-US" spc="-20" dirty="0" err="1">
                <a:solidFill>
                  <a:schemeClr val="tx1"/>
                </a:solidFill>
              </a:rPr>
              <a:t>Perhubungan</a:t>
            </a:r>
            <a:r>
              <a:rPr lang="en-US" spc="-20" dirty="0">
                <a:solidFill>
                  <a:schemeClr val="tx1"/>
                </a:solidFill>
              </a:rPr>
              <a:t> </a:t>
            </a:r>
            <a:r>
              <a:rPr lang="en-US" spc="-20" dirty="0" err="1">
                <a:solidFill>
                  <a:schemeClr val="tx1"/>
                </a:solidFill>
              </a:rPr>
              <a:t>Provinsi</a:t>
            </a:r>
            <a:r>
              <a:rPr lang="en-US" spc="-20" dirty="0">
                <a:solidFill>
                  <a:schemeClr val="tx1"/>
                </a:solidFill>
              </a:rPr>
              <a:t> DKI Jakarta</a:t>
            </a:r>
            <a:endParaRPr spc="-15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0D4C0-49EB-4716-ABC0-E84DA3543A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3" b="31073"/>
          <a:stretch/>
        </p:blipFill>
        <p:spPr>
          <a:xfrm>
            <a:off x="1711970" y="340328"/>
            <a:ext cx="1792775" cy="71359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2D567978-D085-428F-8834-BF9AA7C09F18}"/>
              </a:ext>
            </a:extLst>
          </p:cNvPr>
          <p:cNvSpPr txBox="1">
            <a:spLocks/>
          </p:cNvSpPr>
          <p:nvPr/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3" name="Rounded Rectangle 24">
            <a:extLst>
              <a:ext uri="{FF2B5EF4-FFF2-40B4-BE49-F238E27FC236}">
                <a16:creationId xmlns:a16="http://schemas.microsoft.com/office/drawing/2014/main" id="{76518EB1-25FC-493B-8CD0-0F2A1CC84A2C}"/>
              </a:ext>
            </a:extLst>
          </p:cNvPr>
          <p:cNvSpPr/>
          <p:nvPr/>
        </p:nvSpPr>
        <p:spPr>
          <a:xfrm>
            <a:off x="238088" y="3763416"/>
            <a:ext cx="11692020" cy="27699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DCC770-1E5F-40B7-92E1-C2C745CBF189}"/>
              </a:ext>
            </a:extLst>
          </p:cNvPr>
          <p:cNvGrpSpPr/>
          <p:nvPr/>
        </p:nvGrpSpPr>
        <p:grpSpPr>
          <a:xfrm>
            <a:off x="285111" y="886590"/>
            <a:ext cx="2071702" cy="3321417"/>
            <a:chOff x="238084" y="457626"/>
            <a:chExt cx="2071702" cy="33214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F969F43-E2C0-4A23-A89A-C8B05A157082}"/>
                </a:ext>
              </a:extLst>
            </p:cNvPr>
            <p:cNvGrpSpPr/>
            <p:nvPr/>
          </p:nvGrpSpPr>
          <p:grpSpPr>
            <a:xfrm>
              <a:off x="892847" y="3064663"/>
              <a:ext cx="785818" cy="714380"/>
              <a:chOff x="749971" y="3064663"/>
              <a:chExt cx="785818" cy="71438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9A896C8-9013-4FA9-925F-3863BB663982}"/>
                  </a:ext>
                </a:extLst>
              </p:cNvPr>
              <p:cNvSpPr/>
              <p:nvPr/>
            </p:nvSpPr>
            <p:spPr>
              <a:xfrm>
                <a:off x="749971" y="3064663"/>
                <a:ext cx="785818" cy="71438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514DE7-0D4A-4EDA-9EB5-42AC6737888E}"/>
                  </a:ext>
                </a:extLst>
              </p:cNvPr>
              <p:cNvSpPr txBox="1"/>
              <p:nvPr/>
            </p:nvSpPr>
            <p:spPr>
              <a:xfrm>
                <a:off x="812222" y="3191021"/>
                <a:ext cx="637675" cy="46166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45720" rIns="0" rtlCol="0">
                <a:spAutoFit/>
              </a:bodyPr>
              <a:lstStyle/>
              <a:p>
                <a:pPr algn="ctr"/>
                <a:r>
                  <a:rPr lang="en-US" sz="1200" b="1" dirty="0" err="1"/>
                  <a:t>Sebelum</a:t>
                </a:r>
                <a:r>
                  <a:rPr lang="en-US" sz="1200" b="1" dirty="0"/>
                  <a:t> </a:t>
                </a:r>
              </a:p>
              <a:p>
                <a:pPr algn="ctr"/>
                <a:r>
                  <a:rPr lang="en-US" sz="1200" b="1" dirty="0"/>
                  <a:t>Th.1955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2D04CB-A35F-4841-9D7D-2202866C0379}"/>
                </a:ext>
              </a:extLst>
            </p:cNvPr>
            <p:cNvGrpSpPr/>
            <p:nvPr/>
          </p:nvGrpSpPr>
          <p:grpSpPr>
            <a:xfrm>
              <a:off x="238084" y="457626"/>
              <a:ext cx="2071702" cy="2542746"/>
              <a:chOff x="238084" y="457626"/>
              <a:chExt cx="2071702" cy="2542746"/>
            </a:xfrm>
          </p:grpSpPr>
          <p:sp>
            <p:nvSpPr>
              <p:cNvPr id="37" name="Flowchart: Off-page Connector 36">
                <a:extLst>
                  <a:ext uri="{FF2B5EF4-FFF2-40B4-BE49-F238E27FC236}">
                    <a16:creationId xmlns:a16="http://schemas.microsoft.com/office/drawing/2014/main" id="{E7984FFD-6ADF-4AA9-AB4E-B2D29748912F}"/>
                  </a:ext>
                </a:extLst>
              </p:cNvPr>
              <p:cNvSpPr/>
              <p:nvPr/>
            </p:nvSpPr>
            <p:spPr>
              <a:xfrm>
                <a:off x="238084" y="457626"/>
                <a:ext cx="2071702" cy="2542746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E558C8-6CA3-4FBF-8BD2-8AA76FAB09A7}"/>
                  </a:ext>
                </a:extLst>
              </p:cNvPr>
              <p:cNvSpPr txBox="1"/>
              <p:nvPr/>
            </p:nvSpPr>
            <p:spPr>
              <a:xfrm>
                <a:off x="238084" y="1111907"/>
                <a:ext cx="2071702" cy="123418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u="sng" dirty="0">
                    <a:solidFill>
                      <a:schemeClr val="bg1"/>
                    </a:solidFill>
                  </a:rPr>
                  <a:t>PENDUDUK SETEMPAT</a:t>
                </a:r>
              </a:p>
              <a:p>
                <a:endParaRPr lang="en-US" sz="1400" b="1" dirty="0">
                  <a:solidFill>
                    <a:schemeClr val="bg1"/>
                  </a:solidFill>
                </a:endParaRPr>
              </a:p>
              <a:p>
                <a:pPr lvl="0" algn="ctr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id-ID" sz="1100" dirty="0">
                    <a:solidFill>
                      <a:schemeClr val="bg1"/>
                    </a:solidFill>
                  </a:rPr>
                  <a:t>KEGIATAN TUMBUH SECARA ALAMIAH</a:t>
                </a:r>
                <a:r>
                  <a:rPr lang="en-US" sz="1100" dirty="0">
                    <a:solidFill>
                      <a:schemeClr val="bg1"/>
                    </a:solidFill>
                  </a:rPr>
                  <a:t> DAN </a:t>
                </a:r>
                <a:r>
                  <a:rPr lang="id-ID" sz="1100" dirty="0">
                    <a:solidFill>
                      <a:schemeClr val="bg1"/>
                    </a:solidFill>
                  </a:rPr>
                  <a:t>B</a:t>
                </a:r>
                <a:r>
                  <a:rPr lang="en-US" sz="1100" dirty="0">
                    <a:solidFill>
                      <a:schemeClr val="bg1"/>
                    </a:solidFill>
                  </a:rPr>
                  <a:t>E</a:t>
                </a:r>
                <a:r>
                  <a:rPr lang="id-ID" sz="1100" dirty="0">
                    <a:solidFill>
                      <a:schemeClr val="bg1"/>
                    </a:solidFill>
                  </a:rPr>
                  <a:t>L</a:t>
                </a:r>
                <a:r>
                  <a:rPr lang="en-US" sz="1100" dirty="0">
                    <a:solidFill>
                      <a:schemeClr val="bg1"/>
                    </a:solidFill>
                  </a:rPr>
                  <a:t>U</a:t>
                </a:r>
                <a:r>
                  <a:rPr lang="id-ID" sz="1100" dirty="0">
                    <a:solidFill>
                      <a:schemeClr val="bg1"/>
                    </a:solidFill>
                  </a:rPr>
                  <a:t>M </a:t>
                </a:r>
                <a:endParaRPr lang="en-US" sz="1100" dirty="0">
                  <a:solidFill>
                    <a:schemeClr val="bg1"/>
                  </a:solidFill>
                </a:endParaRPr>
              </a:p>
              <a:p>
                <a:pPr lvl="0" algn="ctr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id-ID" sz="1100" dirty="0">
                    <a:solidFill>
                      <a:schemeClr val="bg1"/>
                    </a:solidFill>
                  </a:rPr>
                  <a:t>ADA</a:t>
                </a:r>
                <a:r>
                  <a:rPr lang="en-US" sz="1100" dirty="0">
                    <a:solidFill>
                      <a:schemeClr val="bg1"/>
                    </a:solidFill>
                  </a:rPr>
                  <a:t>NYA </a:t>
                </a:r>
                <a:r>
                  <a:rPr lang="id-ID" sz="1100" dirty="0">
                    <a:solidFill>
                      <a:schemeClr val="bg1"/>
                    </a:solidFill>
                  </a:rPr>
                  <a:t>PERUNDANGAN </a:t>
                </a:r>
                <a:endParaRPr lang="en-US" sz="1100" dirty="0">
                  <a:solidFill>
                    <a:schemeClr val="bg1"/>
                  </a:solidFill>
                </a:endParaRPr>
              </a:p>
              <a:p>
                <a:pPr lvl="0" algn="ctr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id-ID" sz="1100" dirty="0">
                    <a:solidFill>
                      <a:schemeClr val="bg1"/>
                    </a:solidFill>
                  </a:rPr>
                  <a:t>Y</a:t>
                </a:r>
                <a:r>
                  <a:rPr lang="en-US" sz="1100" dirty="0">
                    <a:solidFill>
                      <a:schemeClr val="bg1"/>
                    </a:solidFill>
                  </a:rPr>
                  <a:t>AN</a:t>
                </a:r>
                <a:r>
                  <a:rPr lang="id-ID" sz="1100" dirty="0">
                    <a:solidFill>
                      <a:schemeClr val="bg1"/>
                    </a:solidFill>
                  </a:rPr>
                  <a:t>G MENGATUR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18F33A-DCD2-44E0-9134-2F3169E21BCB}"/>
              </a:ext>
            </a:extLst>
          </p:cNvPr>
          <p:cNvGrpSpPr/>
          <p:nvPr/>
        </p:nvGrpSpPr>
        <p:grpSpPr>
          <a:xfrm>
            <a:off x="1841475" y="3544725"/>
            <a:ext cx="2071703" cy="3313277"/>
            <a:chOff x="1666844" y="3064663"/>
            <a:chExt cx="2071703" cy="33132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F959397-E514-4806-A401-05256FFEEDC2}"/>
                </a:ext>
              </a:extLst>
            </p:cNvPr>
            <p:cNvGrpSpPr/>
            <p:nvPr/>
          </p:nvGrpSpPr>
          <p:grpSpPr>
            <a:xfrm>
              <a:off x="2309786" y="3064663"/>
              <a:ext cx="785818" cy="714380"/>
              <a:chOff x="2405037" y="3064663"/>
              <a:chExt cx="785818" cy="71438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1251440-9AA3-438B-B84D-FE1CFAA01751}"/>
                  </a:ext>
                </a:extLst>
              </p:cNvPr>
              <p:cNvSpPr/>
              <p:nvPr/>
            </p:nvSpPr>
            <p:spPr>
              <a:xfrm>
                <a:off x="2405037" y="3064663"/>
                <a:ext cx="785818" cy="7143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CBA1C10-E3E8-4E39-BD60-B4ED7AB5D819}"/>
                  </a:ext>
                </a:extLst>
              </p:cNvPr>
              <p:cNvSpPr txBox="1"/>
              <p:nvPr/>
            </p:nvSpPr>
            <p:spPr>
              <a:xfrm>
                <a:off x="2516780" y="3283354"/>
                <a:ext cx="562333" cy="27699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45720" rIns="0" rtlCol="0">
                <a:spAutoFit/>
              </a:bodyPr>
              <a:lstStyle/>
              <a:p>
                <a:pPr algn="ctr"/>
                <a:r>
                  <a:rPr lang="en-US" sz="1200" b="1" dirty="0"/>
                  <a:t>Th.1955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C00DF15-0E0C-4A3D-B5BA-4BA0A73D5428}"/>
                </a:ext>
              </a:extLst>
            </p:cNvPr>
            <p:cNvGrpSpPr/>
            <p:nvPr/>
          </p:nvGrpSpPr>
          <p:grpSpPr>
            <a:xfrm>
              <a:off x="1666844" y="3835194"/>
              <a:ext cx="2071703" cy="2542746"/>
              <a:chOff x="1638446" y="3835193"/>
              <a:chExt cx="2071703" cy="2542746"/>
            </a:xfrm>
          </p:grpSpPr>
          <p:sp>
            <p:nvSpPr>
              <p:cNvPr id="44" name="Flowchart: Off-page Connector 43">
                <a:extLst>
                  <a:ext uri="{FF2B5EF4-FFF2-40B4-BE49-F238E27FC236}">
                    <a16:creationId xmlns:a16="http://schemas.microsoft.com/office/drawing/2014/main" id="{77B93A29-ADFD-4715-8C54-AEBB72717C2E}"/>
                  </a:ext>
                </a:extLst>
              </p:cNvPr>
              <p:cNvSpPr/>
              <p:nvPr/>
            </p:nvSpPr>
            <p:spPr>
              <a:xfrm rot="10800000">
                <a:off x="1638446" y="3835193"/>
                <a:ext cx="2071702" cy="2542746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540115-1FE5-42F7-AD80-D1472C8170C1}"/>
                  </a:ext>
                </a:extLst>
              </p:cNvPr>
              <p:cNvSpPr txBox="1"/>
              <p:nvPr/>
            </p:nvSpPr>
            <p:spPr>
              <a:xfrm>
                <a:off x="1638446" y="4533590"/>
                <a:ext cx="2071703" cy="122956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u="sng" dirty="0">
                    <a:solidFill>
                      <a:schemeClr val="bg1"/>
                    </a:solidFill>
                  </a:rPr>
                  <a:t>DINAS </a:t>
                </a:r>
              </a:p>
              <a:p>
                <a:pPr algn="ctr"/>
                <a:r>
                  <a:rPr lang="en-US" sz="1400" b="1" u="sng" dirty="0">
                    <a:solidFill>
                      <a:schemeClr val="bg1"/>
                    </a:solidFill>
                  </a:rPr>
                  <a:t>PEKERJAAN UMUM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pPr lvl="0" algn="ctr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id-ID" sz="1100" dirty="0">
                    <a:solidFill>
                      <a:schemeClr val="bg1"/>
                    </a:solidFill>
                  </a:rPr>
                  <a:t>SELAMA 13 T</a:t>
                </a:r>
                <a:r>
                  <a:rPr lang="en-US" sz="1100" dirty="0">
                    <a:solidFill>
                      <a:schemeClr val="bg1"/>
                    </a:solidFill>
                  </a:rPr>
                  <a:t>A</a:t>
                </a:r>
                <a:r>
                  <a:rPr lang="id-ID" sz="1100" dirty="0">
                    <a:solidFill>
                      <a:schemeClr val="bg1"/>
                    </a:solidFill>
                  </a:rPr>
                  <a:t>H</a:t>
                </a:r>
                <a:r>
                  <a:rPr lang="en-US" sz="1100" dirty="0">
                    <a:solidFill>
                      <a:schemeClr val="bg1"/>
                    </a:solidFill>
                  </a:rPr>
                  <a:t>U</a:t>
                </a:r>
                <a:r>
                  <a:rPr lang="id-ID" sz="1100" dirty="0">
                    <a:solidFill>
                      <a:schemeClr val="bg1"/>
                    </a:solidFill>
                  </a:rPr>
                  <a:t>N HAL INI DILIHAT DARI</a:t>
                </a:r>
                <a:r>
                  <a:rPr lang="en-US" sz="1100" dirty="0">
                    <a:solidFill>
                      <a:schemeClr val="bg1"/>
                    </a:solidFill>
                  </a:rPr>
                  <a:t> </a:t>
                </a:r>
                <a:r>
                  <a:rPr lang="id-ID" sz="1100" dirty="0">
                    <a:solidFill>
                      <a:schemeClr val="bg1"/>
                    </a:solidFill>
                  </a:rPr>
                  <a:t>PENYEDIAAN FASILITAS JALAN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DE39F4-54AF-4B96-90F4-73F357585BCB}"/>
              </a:ext>
            </a:extLst>
          </p:cNvPr>
          <p:cNvGrpSpPr/>
          <p:nvPr/>
        </p:nvGrpSpPr>
        <p:grpSpPr>
          <a:xfrm>
            <a:off x="3444860" y="937687"/>
            <a:ext cx="2071702" cy="3321417"/>
            <a:chOff x="3381356" y="457626"/>
            <a:chExt cx="2071702" cy="332141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2535F0E-3953-4751-93FF-81B741D7C96E}"/>
                </a:ext>
              </a:extLst>
            </p:cNvPr>
            <p:cNvGrpSpPr/>
            <p:nvPr/>
          </p:nvGrpSpPr>
          <p:grpSpPr>
            <a:xfrm>
              <a:off x="4024298" y="3064663"/>
              <a:ext cx="785818" cy="714380"/>
              <a:chOff x="4071924" y="3064663"/>
              <a:chExt cx="785818" cy="71438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98ECB8D-2137-4096-9B10-AC4DA5882E39}"/>
                  </a:ext>
                </a:extLst>
              </p:cNvPr>
              <p:cNvSpPr/>
              <p:nvPr/>
            </p:nvSpPr>
            <p:spPr>
              <a:xfrm>
                <a:off x="4071924" y="3064663"/>
                <a:ext cx="785818" cy="71438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46728F-A2BA-4080-BB17-5F058DAA55A8}"/>
                  </a:ext>
                </a:extLst>
              </p:cNvPr>
              <p:cNvSpPr txBox="1"/>
              <p:nvPr/>
            </p:nvSpPr>
            <p:spPr>
              <a:xfrm>
                <a:off x="4183667" y="3283354"/>
                <a:ext cx="562333" cy="27699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45720" rIns="0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Th.1968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0C72243-18CA-48C4-A83E-96481C69D6C7}"/>
                </a:ext>
              </a:extLst>
            </p:cNvPr>
            <p:cNvGrpSpPr/>
            <p:nvPr/>
          </p:nvGrpSpPr>
          <p:grpSpPr>
            <a:xfrm>
              <a:off x="3381356" y="457626"/>
              <a:ext cx="2071702" cy="2542746"/>
              <a:chOff x="3381356" y="457626"/>
              <a:chExt cx="2071702" cy="2542746"/>
            </a:xfrm>
          </p:grpSpPr>
          <p:sp>
            <p:nvSpPr>
              <p:cNvPr id="51" name="Flowchart: Off-page Connector 50">
                <a:extLst>
                  <a:ext uri="{FF2B5EF4-FFF2-40B4-BE49-F238E27FC236}">
                    <a16:creationId xmlns:a16="http://schemas.microsoft.com/office/drawing/2014/main" id="{68060B56-5D51-45AB-AFC6-8E35D78CC9E6}"/>
                  </a:ext>
                </a:extLst>
              </p:cNvPr>
              <p:cNvSpPr/>
              <p:nvPr/>
            </p:nvSpPr>
            <p:spPr>
              <a:xfrm>
                <a:off x="3381356" y="457626"/>
                <a:ext cx="2071702" cy="2542746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9711A4-AD96-4008-82B1-1B5B4405F8D3}"/>
                  </a:ext>
                </a:extLst>
              </p:cNvPr>
              <p:cNvSpPr txBox="1"/>
              <p:nvPr/>
            </p:nvSpPr>
            <p:spPr>
              <a:xfrm>
                <a:off x="3381356" y="851836"/>
                <a:ext cx="2071702" cy="1754326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b="1" u="sng" dirty="0">
                    <a:solidFill>
                      <a:schemeClr val="bg1"/>
                    </a:solidFill>
                  </a:rPr>
                  <a:t>WALIKOTA MASING-MASING LOKASI</a:t>
                </a:r>
              </a:p>
              <a:p>
                <a:pPr algn="ctr"/>
                <a:endParaRPr lang="en-US" sz="1400" b="1" u="sng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id-ID" sz="1100" dirty="0">
                    <a:solidFill>
                      <a:schemeClr val="bg1"/>
                    </a:solidFill>
                  </a:rPr>
                  <a:t>BERDASARKAN KEP. GUBERNUR  KDKI JAKARTA NOMOR Db/5/1/6/68. PADA SAAT ITU MSH BANYAK OKNUM/PRIBADI YANG MENGUASAI PERPARKIRAN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1712CD-D565-43FB-8896-E1BF089DD3B8}"/>
              </a:ext>
            </a:extLst>
          </p:cNvPr>
          <p:cNvGrpSpPr/>
          <p:nvPr/>
        </p:nvGrpSpPr>
        <p:grpSpPr>
          <a:xfrm>
            <a:off x="5048246" y="3544725"/>
            <a:ext cx="2071705" cy="3313277"/>
            <a:chOff x="5167304" y="3064663"/>
            <a:chExt cx="2071704" cy="331327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42AF34E-DA73-4C56-AEFF-DA013FA5D039}"/>
                </a:ext>
              </a:extLst>
            </p:cNvPr>
            <p:cNvGrpSpPr/>
            <p:nvPr/>
          </p:nvGrpSpPr>
          <p:grpSpPr>
            <a:xfrm>
              <a:off x="5810247" y="3064663"/>
              <a:ext cx="785818" cy="714380"/>
              <a:chOff x="5738811" y="3064663"/>
              <a:chExt cx="785818" cy="71438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D24A142-524C-45D3-8B33-8FE9CE709CF6}"/>
                  </a:ext>
                </a:extLst>
              </p:cNvPr>
              <p:cNvSpPr/>
              <p:nvPr/>
            </p:nvSpPr>
            <p:spPr>
              <a:xfrm>
                <a:off x="5738811" y="3064663"/>
                <a:ext cx="785818" cy="71438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F2E9D5C-77F5-439C-B60A-C84D626BA4C7}"/>
                  </a:ext>
                </a:extLst>
              </p:cNvPr>
              <p:cNvSpPr txBox="1"/>
              <p:nvPr/>
            </p:nvSpPr>
            <p:spPr>
              <a:xfrm>
                <a:off x="5850554" y="3283354"/>
                <a:ext cx="562333" cy="27699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45720" rIns="0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Th.1972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FA7E3B4-E3F2-4C26-9536-7408FFCC36FD}"/>
                </a:ext>
              </a:extLst>
            </p:cNvPr>
            <p:cNvGrpSpPr/>
            <p:nvPr/>
          </p:nvGrpSpPr>
          <p:grpSpPr>
            <a:xfrm>
              <a:off x="5167304" y="3835194"/>
              <a:ext cx="2071704" cy="2542746"/>
              <a:chOff x="5167304" y="3835194"/>
              <a:chExt cx="2071704" cy="2542746"/>
            </a:xfrm>
          </p:grpSpPr>
          <p:sp>
            <p:nvSpPr>
              <p:cNvPr id="58" name="Flowchart: Off-page Connector 57">
                <a:extLst>
                  <a:ext uri="{FF2B5EF4-FFF2-40B4-BE49-F238E27FC236}">
                    <a16:creationId xmlns:a16="http://schemas.microsoft.com/office/drawing/2014/main" id="{8E5F43AB-DA44-470F-B8C3-F0F60F69456D}"/>
                  </a:ext>
                </a:extLst>
              </p:cNvPr>
              <p:cNvSpPr/>
              <p:nvPr/>
            </p:nvSpPr>
            <p:spPr>
              <a:xfrm rot="10800000">
                <a:off x="5167306" y="3835194"/>
                <a:ext cx="2071702" cy="2542746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B9CF06-D937-4DF0-AE6E-632F687C3733}"/>
                  </a:ext>
                </a:extLst>
              </p:cNvPr>
              <p:cNvSpPr txBox="1"/>
              <p:nvPr/>
            </p:nvSpPr>
            <p:spPr>
              <a:xfrm>
                <a:off x="5167304" y="4522623"/>
                <a:ext cx="2071703" cy="153888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b="1" u="sng" dirty="0">
                    <a:solidFill>
                      <a:schemeClr val="bg1"/>
                    </a:solidFill>
                  </a:rPr>
                  <a:t>PT. PARKIR JAYA</a:t>
                </a:r>
              </a:p>
              <a:p>
                <a:pPr algn="ctr"/>
                <a:endParaRPr lang="en-US" sz="1400" b="1" u="sng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id-ID" sz="1100" dirty="0">
                    <a:solidFill>
                      <a:schemeClr val="bg1"/>
                    </a:solidFill>
                  </a:rPr>
                  <a:t>BERDASARKAN KEP. GUBERNUR  KDKI JAKARTA NOMOR Db/5/1/1972. ORIENTASI KPD PAD, TETAPI TARGET TDK TERCAPAI, PELAYANAN TERABAIKAN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753E47B-8126-498E-981D-0646A8FB22CA}"/>
              </a:ext>
            </a:extLst>
          </p:cNvPr>
          <p:cNvGrpSpPr/>
          <p:nvPr/>
        </p:nvGrpSpPr>
        <p:grpSpPr>
          <a:xfrm>
            <a:off x="6651635" y="937687"/>
            <a:ext cx="2071702" cy="3321417"/>
            <a:chOff x="6706538" y="457626"/>
            <a:chExt cx="2071702" cy="332141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3B15096-3E18-458E-B85B-477502E37CA9}"/>
                </a:ext>
              </a:extLst>
            </p:cNvPr>
            <p:cNvGrpSpPr/>
            <p:nvPr/>
          </p:nvGrpSpPr>
          <p:grpSpPr>
            <a:xfrm>
              <a:off x="7349480" y="3064663"/>
              <a:ext cx="785818" cy="714380"/>
              <a:chOff x="7460606" y="3064663"/>
              <a:chExt cx="785818" cy="71438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961E9EA-EA39-4B91-83EC-9407F8404942}"/>
                  </a:ext>
                </a:extLst>
              </p:cNvPr>
              <p:cNvSpPr/>
              <p:nvPr/>
            </p:nvSpPr>
            <p:spPr>
              <a:xfrm>
                <a:off x="7460606" y="3064663"/>
                <a:ext cx="785818" cy="71438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482D382-972B-4EFE-A3EF-4F5797407027}"/>
                  </a:ext>
                </a:extLst>
              </p:cNvPr>
              <p:cNvSpPr txBox="1"/>
              <p:nvPr/>
            </p:nvSpPr>
            <p:spPr>
              <a:xfrm>
                <a:off x="7517441" y="3283354"/>
                <a:ext cx="562333" cy="27699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45720" rIns="0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Th.1977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1FDE178-BCA6-4F24-81AA-67190273EACD}"/>
                </a:ext>
              </a:extLst>
            </p:cNvPr>
            <p:cNvGrpSpPr/>
            <p:nvPr/>
          </p:nvGrpSpPr>
          <p:grpSpPr>
            <a:xfrm>
              <a:off x="6706538" y="457626"/>
              <a:ext cx="2071702" cy="2542746"/>
              <a:chOff x="6706538" y="457626"/>
              <a:chExt cx="2071702" cy="2542746"/>
            </a:xfrm>
          </p:grpSpPr>
          <p:sp>
            <p:nvSpPr>
              <p:cNvPr id="65" name="Flowchart: Off-page Connector 64">
                <a:extLst>
                  <a:ext uri="{FF2B5EF4-FFF2-40B4-BE49-F238E27FC236}">
                    <a16:creationId xmlns:a16="http://schemas.microsoft.com/office/drawing/2014/main" id="{D0924285-B4C1-4FA1-B7D4-292B505FFEDF}"/>
                  </a:ext>
                </a:extLst>
              </p:cNvPr>
              <p:cNvSpPr/>
              <p:nvPr/>
            </p:nvSpPr>
            <p:spPr>
              <a:xfrm>
                <a:off x="6706538" y="457626"/>
                <a:ext cx="2071702" cy="2542746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91908C7-2D3E-4A4E-B9F6-3216AF23CF0F}"/>
                  </a:ext>
                </a:extLst>
              </p:cNvPr>
              <p:cNvSpPr txBox="1"/>
              <p:nvPr/>
            </p:nvSpPr>
            <p:spPr>
              <a:xfrm>
                <a:off x="6706538" y="744114"/>
                <a:ext cx="2071702" cy="196977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u="sng" dirty="0">
                    <a:solidFill>
                      <a:schemeClr val="bg1"/>
                    </a:solidFill>
                  </a:rPr>
                  <a:t> BPOP </a:t>
                </a:r>
              </a:p>
              <a:p>
                <a:pPr algn="ctr"/>
                <a:r>
                  <a:rPr lang="en-US" sz="1400" b="1" u="sng" dirty="0">
                    <a:solidFill>
                      <a:schemeClr val="bg1"/>
                    </a:solidFill>
                  </a:rPr>
                  <a:t>(</a:t>
                </a:r>
                <a:r>
                  <a:rPr lang="en-US" sz="1400" b="1" u="sng" dirty="0" err="1">
                    <a:solidFill>
                      <a:schemeClr val="bg1"/>
                    </a:solidFill>
                  </a:rPr>
                  <a:t>Badan</a:t>
                </a:r>
                <a:r>
                  <a:rPr lang="en-US" sz="1400" b="1" u="sng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b="1" u="sng" dirty="0" err="1">
                    <a:solidFill>
                      <a:schemeClr val="bg1"/>
                    </a:solidFill>
                  </a:rPr>
                  <a:t>Pengelola</a:t>
                </a:r>
                <a:r>
                  <a:rPr lang="en-US" sz="1400" b="1" u="sng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b="1" u="sng" dirty="0" err="1">
                    <a:solidFill>
                      <a:schemeClr val="bg1"/>
                    </a:solidFill>
                  </a:rPr>
                  <a:t>Otorita</a:t>
                </a:r>
                <a:r>
                  <a:rPr lang="en-US" sz="1400" b="1" u="sng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b="1" u="sng" dirty="0" err="1">
                    <a:solidFill>
                      <a:schemeClr val="bg1"/>
                    </a:solidFill>
                  </a:rPr>
                  <a:t>Pengelolaan</a:t>
                </a:r>
                <a:r>
                  <a:rPr lang="en-US" sz="1400" b="1" u="sng" dirty="0">
                    <a:solidFill>
                      <a:schemeClr val="bg1"/>
                    </a:solidFill>
                  </a:rPr>
                  <a:t> </a:t>
                </a:r>
                <a:r>
                  <a:rPr lang="en-US" sz="1400" b="1" u="sng" dirty="0" err="1">
                    <a:solidFill>
                      <a:schemeClr val="bg1"/>
                    </a:solidFill>
                  </a:rPr>
                  <a:t>Parkir</a:t>
                </a:r>
                <a:r>
                  <a:rPr lang="en-US" sz="1400" b="1" u="sng" dirty="0">
                    <a:solidFill>
                      <a:schemeClr val="bg1"/>
                    </a:solidFill>
                  </a:rPr>
                  <a:t>) </a:t>
                </a:r>
              </a:p>
              <a:p>
                <a:pPr algn="ctr"/>
                <a:endParaRPr lang="en-US" sz="1400" b="1" u="sng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id-ID" sz="1100" dirty="0">
                    <a:solidFill>
                      <a:schemeClr val="bg1"/>
                    </a:solidFill>
                  </a:rPr>
                  <a:t>BERDASARKAN KEPUTUSAN GUBERNUR KDKI JAKARTA NO. 256 TAHUN 1977. MENGEMBAN MISI UTK MERUMUSKAN SISTEM PENGELOLAAN PARKIR YANG TEPAT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940BF94-FDD8-4BD9-92FA-775458ED8D66}"/>
              </a:ext>
            </a:extLst>
          </p:cNvPr>
          <p:cNvGrpSpPr/>
          <p:nvPr/>
        </p:nvGrpSpPr>
        <p:grpSpPr>
          <a:xfrm>
            <a:off x="8255022" y="3544725"/>
            <a:ext cx="2071703" cy="3313277"/>
            <a:chOff x="8382014" y="3064663"/>
            <a:chExt cx="2071703" cy="331327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7127F9E-747A-4ABB-993D-CDEA87BAB7B5}"/>
                </a:ext>
              </a:extLst>
            </p:cNvPr>
            <p:cNvGrpSpPr/>
            <p:nvPr/>
          </p:nvGrpSpPr>
          <p:grpSpPr>
            <a:xfrm>
              <a:off x="9024957" y="3064663"/>
              <a:ext cx="785818" cy="714380"/>
              <a:chOff x="9072585" y="3064663"/>
              <a:chExt cx="785818" cy="71438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AA513B7-13BD-474D-9CFF-9209DD607260}"/>
                  </a:ext>
                </a:extLst>
              </p:cNvPr>
              <p:cNvSpPr/>
              <p:nvPr/>
            </p:nvSpPr>
            <p:spPr>
              <a:xfrm>
                <a:off x="9072585" y="3064663"/>
                <a:ext cx="785818" cy="71438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5A3428B-BAF1-49C5-88AC-EF9DBD3048BC}"/>
                  </a:ext>
                </a:extLst>
              </p:cNvPr>
              <p:cNvSpPr txBox="1"/>
              <p:nvPr/>
            </p:nvSpPr>
            <p:spPr>
              <a:xfrm>
                <a:off x="9184328" y="3283354"/>
                <a:ext cx="516167" cy="27699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Th.1979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83E6F36-16C4-417D-BFAA-D1FD8B315908}"/>
                </a:ext>
              </a:extLst>
            </p:cNvPr>
            <p:cNvGrpSpPr/>
            <p:nvPr/>
          </p:nvGrpSpPr>
          <p:grpSpPr>
            <a:xfrm>
              <a:off x="8382014" y="3835194"/>
              <a:ext cx="2071703" cy="2542746"/>
              <a:chOff x="8382014" y="3835194"/>
              <a:chExt cx="2071703" cy="2542746"/>
            </a:xfrm>
          </p:grpSpPr>
          <p:sp>
            <p:nvSpPr>
              <p:cNvPr id="72" name="Flowchart: Off-page Connector 71">
                <a:extLst>
                  <a:ext uri="{FF2B5EF4-FFF2-40B4-BE49-F238E27FC236}">
                    <a16:creationId xmlns:a16="http://schemas.microsoft.com/office/drawing/2014/main" id="{BA7BC8F0-CCD3-4344-8876-F414F7EA2159}"/>
                  </a:ext>
                </a:extLst>
              </p:cNvPr>
              <p:cNvSpPr/>
              <p:nvPr/>
            </p:nvSpPr>
            <p:spPr>
              <a:xfrm rot="10800000">
                <a:off x="8382014" y="3835194"/>
                <a:ext cx="2071702" cy="2542746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6640FF-5EAE-4524-886C-B459A7AB9B1A}"/>
                  </a:ext>
                </a:extLst>
              </p:cNvPr>
              <p:cNvSpPr txBox="1"/>
              <p:nvPr/>
            </p:nvSpPr>
            <p:spPr>
              <a:xfrm>
                <a:off x="8382014" y="4378932"/>
                <a:ext cx="2071703" cy="153888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u="sng" dirty="0">
                    <a:solidFill>
                      <a:schemeClr val="bg1"/>
                    </a:solidFill>
                  </a:rPr>
                  <a:t> BP. PERPARKIRAN</a:t>
                </a:r>
              </a:p>
              <a:p>
                <a:endParaRPr lang="en-US" sz="14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id-ID" sz="1100" dirty="0">
                    <a:solidFill>
                      <a:schemeClr val="bg1"/>
                    </a:solidFill>
                  </a:rPr>
                  <a:t>KEP. GUBERNUR NO. 531 THN</a:t>
                </a:r>
                <a:r>
                  <a:rPr lang="en-US" sz="1100" dirty="0">
                    <a:solidFill>
                      <a:schemeClr val="bg1"/>
                    </a:solidFill>
                  </a:rPr>
                  <a:t> </a:t>
                </a:r>
                <a:r>
                  <a:rPr lang="id-ID" sz="1100" dirty="0">
                    <a:solidFill>
                      <a:schemeClr val="bg1"/>
                    </a:solidFill>
                  </a:rPr>
                  <a:t>1979, DISEMPURNAKAN KEP. GUBERNUR  938 TAHUN 1986,</a:t>
                </a:r>
                <a:r>
                  <a:rPr lang="en-US" sz="1100" dirty="0">
                    <a:solidFill>
                      <a:schemeClr val="bg1"/>
                    </a:solidFill>
                  </a:rPr>
                  <a:t> </a:t>
                </a:r>
                <a:r>
                  <a:rPr lang="id-ID" sz="1100" dirty="0">
                    <a:solidFill>
                      <a:schemeClr val="bg1"/>
                    </a:solidFill>
                  </a:rPr>
                  <a:t>SELAKU OPERATOR </a:t>
                </a:r>
                <a:r>
                  <a:rPr lang="en-US" sz="1100" dirty="0">
                    <a:solidFill>
                      <a:schemeClr val="bg1"/>
                    </a:solidFill>
                  </a:rPr>
                  <a:t>&amp;</a:t>
                </a:r>
                <a:r>
                  <a:rPr lang="id-ID" sz="1100" dirty="0">
                    <a:solidFill>
                      <a:schemeClr val="bg1"/>
                    </a:solidFill>
                  </a:rPr>
                  <a:t> REGULATOR SEKTOR PERPARKIRAN</a:t>
                </a:r>
                <a:r>
                  <a:rPr lang="en-US" sz="1100" dirty="0">
                    <a:solidFill>
                      <a:schemeClr val="bg1"/>
                    </a:solidFill>
                  </a:rPr>
                  <a:t> (2</a:t>
                </a:r>
                <a:r>
                  <a:rPr lang="id-ID" sz="1100" dirty="0">
                    <a:solidFill>
                      <a:schemeClr val="bg1"/>
                    </a:solidFill>
                  </a:rPr>
                  <a:t>8</a:t>
                </a:r>
                <a:r>
                  <a:rPr lang="en-US" sz="1100" dirty="0">
                    <a:solidFill>
                      <a:schemeClr val="bg1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</a:rPr>
                  <a:t>tahun</a:t>
                </a:r>
                <a:r>
                  <a:rPr lang="en-US" sz="11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4EB7B33-0550-4C4F-96F5-FC16595E61B7}"/>
              </a:ext>
            </a:extLst>
          </p:cNvPr>
          <p:cNvGrpSpPr/>
          <p:nvPr/>
        </p:nvGrpSpPr>
        <p:grpSpPr>
          <a:xfrm>
            <a:off x="9858407" y="937687"/>
            <a:ext cx="2071702" cy="3321417"/>
            <a:chOff x="9858403" y="457626"/>
            <a:chExt cx="2071702" cy="332141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82CBB74-D147-45B4-B996-330B4C695E6E}"/>
                </a:ext>
              </a:extLst>
            </p:cNvPr>
            <p:cNvGrpSpPr/>
            <p:nvPr/>
          </p:nvGrpSpPr>
          <p:grpSpPr>
            <a:xfrm>
              <a:off x="10501345" y="3064663"/>
              <a:ext cx="785818" cy="714380"/>
              <a:chOff x="10739470" y="3064663"/>
              <a:chExt cx="785818" cy="71438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B00F1B-3AE3-4AC5-80F7-D575522FEB2A}"/>
                  </a:ext>
                </a:extLst>
              </p:cNvPr>
              <p:cNvSpPr/>
              <p:nvPr/>
            </p:nvSpPr>
            <p:spPr>
              <a:xfrm>
                <a:off x="10739470" y="3064663"/>
                <a:ext cx="785818" cy="71438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B013F32-AE9D-4EFB-AA02-FEFF6D6D4B74}"/>
                  </a:ext>
                </a:extLst>
              </p:cNvPr>
              <p:cNvSpPr txBox="1"/>
              <p:nvPr/>
            </p:nvSpPr>
            <p:spPr>
              <a:xfrm>
                <a:off x="10851213" y="3283354"/>
                <a:ext cx="562333" cy="27699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45720" rIns="0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Th.2007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1906AB2-0E73-481D-B0ED-BDAD356525AB}"/>
                </a:ext>
              </a:extLst>
            </p:cNvPr>
            <p:cNvGrpSpPr/>
            <p:nvPr/>
          </p:nvGrpSpPr>
          <p:grpSpPr>
            <a:xfrm>
              <a:off x="9858403" y="457626"/>
              <a:ext cx="2071702" cy="2542746"/>
              <a:chOff x="9858403" y="457626"/>
              <a:chExt cx="2071702" cy="2542746"/>
            </a:xfrm>
          </p:grpSpPr>
          <p:sp>
            <p:nvSpPr>
              <p:cNvPr id="79" name="Flowchart: Off-page Connector 78">
                <a:extLst>
                  <a:ext uri="{FF2B5EF4-FFF2-40B4-BE49-F238E27FC236}">
                    <a16:creationId xmlns:a16="http://schemas.microsoft.com/office/drawing/2014/main" id="{20F448CA-F6C6-46FD-AFB1-627D122050B6}"/>
                  </a:ext>
                </a:extLst>
              </p:cNvPr>
              <p:cNvSpPr/>
              <p:nvPr/>
            </p:nvSpPr>
            <p:spPr>
              <a:xfrm>
                <a:off x="9858403" y="457626"/>
                <a:ext cx="2071702" cy="2542746"/>
              </a:xfrm>
              <a:prstGeom prst="flowChartOffpageConnector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DEF8124-D7F1-4E1C-A810-E5A3B739CA17}"/>
                  </a:ext>
                </a:extLst>
              </p:cNvPr>
              <p:cNvSpPr txBox="1"/>
              <p:nvPr/>
            </p:nvSpPr>
            <p:spPr>
              <a:xfrm>
                <a:off x="9858403" y="457626"/>
                <a:ext cx="2071701" cy="223291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  </a:t>
                </a:r>
                <a:r>
                  <a:rPr lang="en-US" sz="1400" b="1" u="sng" dirty="0">
                    <a:solidFill>
                      <a:schemeClr val="bg1"/>
                    </a:solidFill>
                  </a:rPr>
                  <a:t>UNIT PENGELOLA PERPARKIRAN</a:t>
                </a:r>
              </a:p>
              <a:p>
                <a:pPr lvl="0" algn="ctr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id-ID" sz="1100" dirty="0">
                    <a:solidFill>
                      <a:schemeClr val="bg1"/>
                    </a:solidFill>
                    <a:cs typeface="Arial" pitchFamily="34" charset="0"/>
                  </a:rPr>
                  <a:t>PERGUB PROV.DKI JAKARTA NO. 14/2007, DISEMPURNAKAN DGN PERGUB PROJAKARTA NO. 128V. DKI / 2007 TERAKHIR DENGAN PERGUB 110/2010 MENERAPKAN POLA PENGELOLAAN KEUANGAN BADAN LAYANAN UMUM DAERAH (PPK-BLUD) BERDASARKAN PERGUB PROV.DKI JKT NO. 916/2013</a:t>
                </a:r>
                <a:endParaRPr lang="en-US" sz="11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5B861671-BA7A-45C7-BC65-23BFAC406C87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02BCC06-0B8F-43FE-8E35-10B7C1427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C864FF3-2A53-476F-B78A-76DD471ABF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85" name="Title 1">
            <a:extLst>
              <a:ext uri="{FF2B5EF4-FFF2-40B4-BE49-F238E27FC236}">
                <a16:creationId xmlns:a16="http://schemas.microsoft.com/office/drawing/2014/main" id="{EC12D941-622A-4E1F-AE48-08AA83EB2E95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SEJARAH SINGKAT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0100C3F-472B-4A07-AE02-69C54C635F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01963" y="1184870"/>
            <a:ext cx="11388073" cy="5016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 lvl="0" indent="-207963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Undang-Undang</a:t>
            </a:r>
            <a:r>
              <a:rPr lang="en-US" sz="2000" dirty="0"/>
              <a:t> No. 1 </a:t>
            </a:r>
            <a:r>
              <a:rPr lang="en-US" sz="2000" dirty="0" err="1"/>
              <a:t>Tahun</a:t>
            </a:r>
            <a:r>
              <a:rPr lang="en-US" sz="2000" dirty="0"/>
              <a:t> 2004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Perbendaharaan</a:t>
            </a:r>
            <a:r>
              <a:rPr lang="en-US" sz="2000" dirty="0"/>
              <a:t> Negara;</a:t>
            </a:r>
          </a:p>
          <a:p>
            <a:pPr marL="266700" lvl="0" indent="-207963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id-ID" sz="2000" dirty="0"/>
              <a:t>Undang-Undang No. 22 Tahun 2009 tentang Lalu Lintas dan Angkutan Jalan</a:t>
            </a:r>
            <a:r>
              <a:rPr lang="en-US" sz="2000" dirty="0"/>
              <a:t>;</a:t>
            </a:r>
          </a:p>
          <a:p>
            <a:pPr marL="266700" lvl="0" indent="-207963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Peraturan</a:t>
            </a:r>
            <a:r>
              <a:rPr lang="en-US" sz="2000" dirty="0"/>
              <a:t> </a:t>
            </a:r>
            <a:r>
              <a:rPr lang="en-US" sz="2000" dirty="0" err="1"/>
              <a:t>Pemerintah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23 </a:t>
            </a:r>
            <a:r>
              <a:rPr lang="en-US" sz="2000" dirty="0" err="1"/>
              <a:t>tahun</a:t>
            </a:r>
            <a:r>
              <a:rPr lang="en-US" sz="2000" dirty="0"/>
              <a:t> 2005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Pengelolaan</a:t>
            </a:r>
            <a:r>
              <a:rPr lang="en-US" sz="2000" dirty="0"/>
              <a:t> </a:t>
            </a:r>
            <a:r>
              <a:rPr lang="en-US" sz="2000" dirty="0" err="1"/>
              <a:t>Keuangan</a:t>
            </a:r>
            <a:r>
              <a:rPr lang="en-US" sz="2000" dirty="0"/>
              <a:t> </a:t>
            </a:r>
            <a:r>
              <a:rPr lang="en-US" sz="2000" dirty="0" err="1"/>
              <a:t>Badan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jo</a:t>
            </a:r>
            <a:r>
              <a:rPr lang="en-US" sz="2000" dirty="0"/>
              <a:t> PP </a:t>
            </a:r>
            <a:r>
              <a:rPr lang="en-US" sz="2000" dirty="0" err="1"/>
              <a:t>Nomor</a:t>
            </a:r>
            <a:r>
              <a:rPr lang="en-US" sz="2000" dirty="0"/>
              <a:t> 74 </a:t>
            </a:r>
            <a:r>
              <a:rPr lang="en-US" sz="2000" dirty="0" err="1"/>
              <a:t>Tahun</a:t>
            </a:r>
            <a:r>
              <a:rPr lang="en-US" sz="2000" dirty="0"/>
              <a:t> 2012;</a:t>
            </a:r>
            <a:endParaRPr lang="id-ID" sz="2000" dirty="0"/>
          </a:p>
          <a:p>
            <a:pPr marL="266700" indent="-207963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/>
              <a:t>Peraturan</a:t>
            </a:r>
            <a:r>
              <a:rPr lang="en-US" sz="2000" dirty="0"/>
              <a:t> </a:t>
            </a:r>
            <a:r>
              <a:rPr lang="en-US" sz="2000" dirty="0" err="1"/>
              <a:t>Mendagri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79 </a:t>
            </a:r>
            <a:r>
              <a:rPr lang="en-US" sz="2000" dirty="0" err="1"/>
              <a:t>tahun</a:t>
            </a:r>
            <a:r>
              <a:rPr lang="en-US" sz="2000" dirty="0"/>
              <a:t> 2018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Badan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Daerah;</a:t>
            </a:r>
            <a:endParaRPr lang="id-ID" sz="2000" dirty="0"/>
          </a:p>
          <a:p>
            <a:pPr marL="266700" indent="-207963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id-ID" sz="2000" dirty="0"/>
              <a:t>Perda Nomor 5 tahun 2012 tentang Perparkiran;</a:t>
            </a:r>
          </a:p>
          <a:p>
            <a:pPr marL="266700" indent="-207963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id-ID" sz="2000" dirty="0"/>
              <a:t>Perda Nomor 5 Tahun 2014 tentang Transportasi;</a:t>
            </a:r>
          </a:p>
          <a:p>
            <a:pPr marL="266700" indent="-207963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id-ID" sz="2000" dirty="0"/>
              <a:t>Pergub Nomor 72 Tahun 2007 tentang Pegawai Non PNS pada SKPD/UKPD yang menerapkan PPK-BLUD;</a:t>
            </a:r>
          </a:p>
          <a:p>
            <a:pPr marL="266700" indent="-207963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id-ID" sz="2000" dirty="0"/>
              <a:t>Pergub Nomor 148 Tahun 2010 tentang Pemberian Remunerasi bagi Pejabat Pengelola dan Pegawai UP. Perparkiran</a:t>
            </a:r>
            <a:r>
              <a:rPr lang="en-US" sz="2000" dirty="0"/>
              <a:t>;</a:t>
            </a:r>
          </a:p>
          <a:p>
            <a:pPr marL="266700" indent="-207963" algn="just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id-ID" sz="2000" dirty="0"/>
              <a:t>Pergub Nomor </a:t>
            </a:r>
            <a:r>
              <a:rPr lang="en-US" sz="2000" dirty="0"/>
              <a:t>188</a:t>
            </a:r>
            <a:r>
              <a:rPr lang="id-ID" sz="2000" dirty="0"/>
              <a:t> tahun 201</a:t>
            </a:r>
            <a:r>
              <a:rPr lang="en-US" sz="2000" dirty="0"/>
              <a:t>6</a:t>
            </a:r>
            <a:r>
              <a:rPr lang="id-ID" sz="2000" dirty="0"/>
              <a:t> tentang Penetapan Tempat  Parkir Umum </a:t>
            </a:r>
            <a:r>
              <a:rPr lang="en-US" sz="2000" dirty="0"/>
              <a:t>Yang </a:t>
            </a:r>
            <a:r>
              <a:rPr lang="en-US" sz="2000" dirty="0" err="1"/>
              <a:t>Dikelola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id-ID" sz="2000" dirty="0"/>
              <a:t>Pemerintah Daerah</a:t>
            </a:r>
            <a:r>
              <a:rPr lang="en-US" sz="2000" dirty="0"/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24BE5F-CB83-4015-B5FD-DCF93EDBEFA9}"/>
              </a:ext>
            </a:extLst>
          </p:cNvPr>
          <p:cNvGrpSpPr/>
          <p:nvPr/>
        </p:nvGrpSpPr>
        <p:grpSpPr>
          <a:xfrm>
            <a:off x="0" y="-15622"/>
            <a:ext cx="12192000" cy="874012"/>
            <a:chOff x="0" y="-15622"/>
            <a:chExt cx="12192000" cy="8740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7E436E-1569-4C9B-99A1-1D575C5836C0}"/>
                </a:ext>
              </a:extLst>
            </p:cNvPr>
            <p:cNvSpPr/>
            <p:nvPr/>
          </p:nvSpPr>
          <p:spPr>
            <a:xfrm>
              <a:off x="0" y="-15622"/>
              <a:ext cx="12192000" cy="7650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55A677-D0F8-4155-9037-1464FE21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9866" y="44621"/>
              <a:ext cx="530552" cy="61730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DF9568-1130-4DB9-A26F-2F321E0BA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41" y="78309"/>
              <a:ext cx="525377" cy="593244"/>
            </a:xfrm>
            <a:prstGeom prst="rect">
              <a:avLst/>
            </a:prstGeom>
          </p:spPr>
        </p:pic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812054BD-8115-4D4D-A766-9B2B8BF31760}"/>
                </a:ext>
              </a:extLst>
            </p:cNvPr>
            <p:cNvSpPr txBox="1">
              <a:spLocks/>
            </p:cNvSpPr>
            <p:nvPr/>
          </p:nvSpPr>
          <p:spPr>
            <a:xfrm>
              <a:off x="1255474" y="33758"/>
              <a:ext cx="8921766" cy="8246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DASAR HUKUM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PENGELOLAAN PERPARKIRAN OLEH UNIT PENGELOLA PERPARKIRAN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9A6FF9B-0BBE-4644-A6D4-2258E7C9DE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5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39947" y="994988"/>
            <a:ext cx="11257472" cy="5427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lvl="0" indent="-398463" algn="just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 startAt="10"/>
            </a:pPr>
            <a:r>
              <a:rPr lang="id-ID" sz="2000" dirty="0"/>
              <a:t>Pergub No.  120  tahun 2012 tentang Biaya Parkir Pada Penyelenggaraan Fasilitas Parkir Untuk Umum Di Luar Badan Jalan</a:t>
            </a:r>
            <a:r>
              <a:rPr lang="en-US" sz="2000" dirty="0"/>
              <a:t>;</a:t>
            </a:r>
            <a:endParaRPr lang="id-ID" sz="2000" dirty="0"/>
          </a:p>
          <a:p>
            <a:pPr marL="457200" indent="-398463" algn="just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Tx/>
              <a:buAutoNum type="arabicPeriod" startAt="10"/>
            </a:pPr>
            <a:r>
              <a:rPr lang="id-ID" sz="2000" dirty="0"/>
              <a:t>P</a:t>
            </a:r>
            <a:r>
              <a:rPr lang="en-US" sz="2000" dirty="0" err="1"/>
              <a:t>er</a:t>
            </a:r>
            <a:r>
              <a:rPr lang="id-ID" sz="2000" dirty="0"/>
              <a:t>gub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</a:t>
            </a:r>
            <a:r>
              <a:rPr lang="id-ID" sz="2000" dirty="0"/>
              <a:t>1</a:t>
            </a:r>
            <a:r>
              <a:rPr lang="en-US" sz="2000" dirty="0"/>
              <a:t>6</a:t>
            </a:r>
            <a:r>
              <a:rPr lang="id-ID" sz="2000" dirty="0"/>
              <a:t>5</a:t>
            </a:r>
            <a:r>
              <a:rPr lang="en-US" sz="2000" dirty="0"/>
              <a:t> </a:t>
            </a:r>
            <a:r>
              <a:rPr lang="en-US" sz="2000" dirty="0" err="1"/>
              <a:t>tahun</a:t>
            </a:r>
            <a:r>
              <a:rPr lang="en-US" sz="2000" dirty="0"/>
              <a:t> 20</a:t>
            </a:r>
            <a:r>
              <a:rPr lang="id-ID" sz="2000" dirty="0"/>
              <a:t>12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Pola</a:t>
            </a:r>
            <a:r>
              <a:rPr lang="en-US" sz="2000" dirty="0"/>
              <a:t> </a:t>
            </a:r>
            <a:r>
              <a:rPr lang="en-US" sz="2000" dirty="0" err="1"/>
              <a:t>Penerapan</a:t>
            </a:r>
            <a:r>
              <a:rPr lang="en-US" sz="2000" dirty="0"/>
              <a:t> </a:t>
            </a:r>
            <a:r>
              <a:rPr lang="en-US" sz="2000" dirty="0" err="1"/>
              <a:t>Keuangan</a:t>
            </a:r>
            <a:r>
              <a:rPr lang="en-US" sz="2000" dirty="0"/>
              <a:t> </a:t>
            </a:r>
            <a:r>
              <a:rPr lang="en-US" sz="2000" dirty="0" err="1"/>
              <a:t>Badan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Daerah </a:t>
            </a:r>
            <a:r>
              <a:rPr lang="en-US" sz="2000" dirty="0" err="1"/>
              <a:t>Provinsi</a:t>
            </a:r>
            <a:r>
              <a:rPr lang="en-US" sz="2000" dirty="0"/>
              <a:t> DKI Jakarta;</a:t>
            </a:r>
            <a:endParaRPr lang="id-ID" sz="2000" dirty="0"/>
          </a:p>
          <a:p>
            <a:pPr marL="457200" lvl="0" indent="-398463" algn="just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AutoNum type="arabicPeriod" startAt="10"/>
            </a:pPr>
            <a:r>
              <a:rPr lang="id-ID" sz="2000" dirty="0"/>
              <a:t>Pergub No. 181 tahun 2012 tentang Standar Pelayanan Minimum Perparkiran ;</a:t>
            </a:r>
          </a:p>
          <a:p>
            <a:pPr marL="457200" indent="-398463" algn="just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Tx/>
              <a:buAutoNum type="arabicPeriod" startAt="10"/>
            </a:pPr>
            <a:r>
              <a:rPr lang="id-ID" sz="2000" dirty="0"/>
              <a:t>Pergub Nomor 66 tahun 2013 tentang Pelaksanaan Asuransi pada Penyelenggaraan Perparkiran di Luar Ruang Milik Jalan</a:t>
            </a:r>
            <a:r>
              <a:rPr lang="en-US" sz="2000" dirty="0"/>
              <a:t>;</a:t>
            </a:r>
            <a:endParaRPr lang="id-ID" sz="2000" dirty="0"/>
          </a:p>
          <a:p>
            <a:pPr marL="457200" lvl="0" indent="-398463" algn="just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AutoNum type="arabicPeriod" startAt="10"/>
            </a:pPr>
            <a:r>
              <a:rPr lang="id-ID" sz="2000" dirty="0"/>
              <a:t>Pergub No. 102 tahun 2013 tentang Penyediaan dan Penyelenggaraan Fasilitas Parkir di Luar Ruang Milik Jalan</a:t>
            </a:r>
            <a:r>
              <a:rPr lang="en-US" sz="2000" dirty="0"/>
              <a:t>;</a:t>
            </a:r>
            <a:endParaRPr lang="id-ID" sz="2000" dirty="0"/>
          </a:p>
          <a:p>
            <a:pPr marL="457200" lvl="0" indent="-398463" algn="just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AutoNum type="arabicPeriod" startAt="10"/>
            </a:pPr>
            <a:r>
              <a:rPr lang="id-ID" sz="2000" dirty="0"/>
              <a:t>Pergub Nomor 31 Tahun 2017 tentang Tarif Layanan Parkir, Denda Pelanggaran Transaksi dan Biaya Penderekan/ Pemindahan Kendaraan Bermotor</a:t>
            </a:r>
            <a:r>
              <a:rPr lang="en-US" sz="2000" dirty="0"/>
              <a:t>;</a:t>
            </a:r>
          </a:p>
          <a:p>
            <a:pPr marL="457200" lvl="0" indent="-398463" algn="just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AutoNum type="arabicPeriod" startAt="10"/>
            </a:pPr>
            <a:r>
              <a:rPr lang="id-ID" sz="2000" dirty="0"/>
              <a:t>Peraturan Gubernur Nomor 72 Tahun 2014 tentang Kerjasama Pengelolaan Parkir</a:t>
            </a:r>
            <a:r>
              <a:rPr lang="en-US" sz="2000" dirty="0"/>
              <a:t>;</a:t>
            </a:r>
          </a:p>
          <a:p>
            <a:pPr marL="457200" lvl="0" indent="-398463" algn="just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AutoNum type="arabicPeriod" startAt="10"/>
            </a:pPr>
            <a:r>
              <a:rPr lang="id-ID" sz="2000" dirty="0"/>
              <a:t>Per</a:t>
            </a:r>
            <a:r>
              <a:rPr lang="en-US" sz="2000" dirty="0" err="1"/>
              <a:t>aturan</a:t>
            </a:r>
            <a:r>
              <a:rPr lang="en-US" sz="2000" dirty="0"/>
              <a:t> </a:t>
            </a:r>
            <a:r>
              <a:rPr lang="en-US" sz="2000" dirty="0" err="1"/>
              <a:t>Gubernur</a:t>
            </a:r>
            <a:r>
              <a:rPr lang="id-ID" sz="2000" dirty="0"/>
              <a:t> Nomor </a:t>
            </a:r>
            <a:r>
              <a:rPr lang="en-US" sz="2000" dirty="0"/>
              <a:t>4 T</a:t>
            </a:r>
            <a:r>
              <a:rPr lang="id-ID" sz="2000" dirty="0"/>
              <a:t>ahun 20</a:t>
            </a:r>
            <a:r>
              <a:rPr lang="en-US" sz="2000" dirty="0"/>
              <a:t>21</a:t>
            </a:r>
            <a:r>
              <a:rPr lang="id-ID" sz="2000" dirty="0"/>
              <a:t> tentang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Tata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id-ID" sz="2000" dirty="0"/>
              <a:t>Dinas Perhubungan Provinsi DKI Jakarta</a:t>
            </a:r>
            <a:r>
              <a:rPr lang="en-US" sz="2000" dirty="0"/>
              <a:t>;</a:t>
            </a:r>
            <a:endParaRPr lang="id-ID" sz="2000" dirty="0"/>
          </a:p>
          <a:p>
            <a:pPr marL="457200" lvl="0" indent="-398463" algn="just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AutoNum type="arabicPeriod" startAt="10"/>
            </a:pPr>
            <a:r>
              <a:rPr lang="id-ID" sz="2000" dirty="0"/>
              <a:t>Keputusan</a:t>
            </a:r>
            <a:r>
              <a:rPr lang="en-US" sz="2000" dirty="0"/>
              <a:t> </a:t>
            </a:r>
            <a:r>
              <a:rPr lang="en-US" sz="2000" dirty="0" err="1"/>
              <a:t>Gubernur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</a:t>
            </a:r>
            <a:r>
              <a:rPr lang="id-ID" sz="2000" dirty="0"/>
              <a:t>916</a:t>
            </a:r>
            <a:r>
              <a:rPr lang="en-US" sz="2000" dirty="0"/>
              <a:t> </a:t>
            </a:r>
            <a:r>
              <a:rPr lang="en-US" sz="2000" dirty="0" err="1"/>
              <a:t>tahun</a:t>
            </a:r>
            <a:r>
              <a:rPr lang="en-US" sz="2000" dirty="0"/>
              <a:t> 20</a:t>
            </a:r>
            <a:r>
              <a:rPr lang="id-ID" sz="2000" dirty="0"/>
              <a:t>13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Penerapan</a:t>
            </a:r>
            <a:r>
              <a:rPr lang="en-US" sz="2000" dirty="0"/>
              <a:t> PPK-BLUD </a:t>
            </a:r>
            <a:r>
              <a:rPr lang="en-US" sz="2000" dirty="0" err="1"/>
              <a:t>pada</a:t>
            </a:r>
            <a:r>
              <a:rPr lang="en-US" sz="2000" dirty="0"/>
              <a:t> Unit </a:t>
            </a:r>
            <a:r>
              <a:rPr lang="en-US" sz="2000" dirty="0" err="1"/>
              <a:t>Pengelola</a:t>
            </a:r>
            <a:r>
              <a:rPr lang="en-US" sz="2000" dirty="0"/>
              <a:t> </a:t>
            </a:r>
            <a:r>
              <a:rPr lang="en-US" sz="2000" dirty="0" err="1"/>
              <a:t>Perparkiran</a:t>
            </a:r>
            <a:r>
              <a:rPr lang="en-US" sz="2000" dirty="0"/>
              <a:t> </a:t>
            </a:r>
            <a:r>
              <a:rPr lang="en-US" sz="2000" dirty="0" err="1"/>
              <a:t>Dishub</a:t>
            </a:r>
            <a:r>
              <a:rPr lang="en-US" sz="2000" dirty="0"/>
              <a:t> </a:t>
            </a:r>
            <a:r>
              <a:rPr lang="en-US" sz="2000" dirty="0" err="1"/>
              <a:t>Provinsi</a:t>
            </a:r>
            <a:r>
              <a:rPr lang="en-US" sz="2000" dirty="0"/>
              <a:t> DKI Jakarta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id-ID" sz="2000" dirty="0"/>
              <a:t>penuh</a:t>
            </a:r>
            <a:r>
              <a:rPr lang="en-US" sz="2000" dirty="0"/>
              <a:t>.</a:t>
            </a:r>
            <a:endParaRPr lang="id-ID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B8A6C0-90B9-4BA8-9888-630BD5609381}"/>
              </a:ext>
            </a:extLst>
          </p:cNvPr>
          <p:cNvGrpSpPr/>
          <p:nvPr/>
        </p:nvGrpSpPr>
        <p:grpSpPr>
          <a:xfrm>
            <a:off x="0" y="-15622"/>
            <a:ext cx="12192000" cy="874012"/>
            <a:chOff x="0" y="-15622"/>
            <a:chExt cx="12192000" cy="8740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09640B-AB1B-4078-A29A-5F567592BA41}"/>
                </a:ext>
              </a:extLst>
            </p:cNvPr>
            <p:cNvSpPr/>
            <p:nvPr/>
          </p:nvSpPr>
          <p:spPr>
            <a:xfrm>
              <a:off x="0" y="-15622"/>
              <a:ext cx="12192000" cy="7650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8B3F3E-253F-438A-9966-4ABC15793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9866" y="44621"/>
              <a:ext cx="530552" cy="6173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526CF9-2C0B-4AAE-86A5-D66F6730C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41" y="78309"/>
              <a:ext cx="525377" cy="593244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E73F7B67-B921-422C-8EF0-0B2D751FD3A4}"/>
                </a:ext>
              </a:extLst>
            </p:cNvPr>
            <p:cNvSpPr txBox="1">
              <a:spLocks/>
            </p:cNvSpPr>
            <p:nvPr/>
          </p:nvSpPr>
          <p:spPr>
            <a:xfrm>
              <a:off x="1255474" y="33758"/>
              <a:ext cx="8921766" cy="8246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DASAR HUKUM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PENGELOLAAN PERPARKIRAN OLEH UNIT PENGELOLA PERPARKIRAN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82CEB8-C4E3-4262-B2BC-7A7670900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4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8">
            <a:extLst>
              <a:ext uri="{FF2B5EF4-FFF2-40B4-BE49-F238E27FC236}">
                <a16:creationId xmlns:a16="http://schemas.microsoft.com/office/drawing/2014/main" id="{CB70E5A2-C6AD-DE79-12A2-FC01F69E20A9}"/>
              </a:ext>
            </a:extLst>
          </p:cNvPr>
          <p:cNvSpPr/>
          <p:nvPr/>
        </p:nvSpPr>
        <p:spPr bwMode="auto">
          <a:xfrm rot="5400000">
            <a:off x="3510141" y="58656"/>
            <a:ext cx="473228" cy="3912911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2E4847A2-33D3-7C42-1253-12A19E9F2AFC}"/>
              </a:ext>
            </a:extLst>
          </p:cNvPr>
          <p:cNvSpPr/>
          <p:nvPr/>
        </p:nvSpPr>
        <p:spPr bwMode="auto">
          <a:xfrm>
            <a:off x="3541802" y="1683664"/>
            <a:ext cx="461982" cy="1394600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E261FD59-2047-0807-D03D-D2F3E5AF7EB0}"/>
              </a:ext>
            </a:extLst>
          </p:cNvPr>
          <p:cNvSpPr/>
          <p:nvPr/>
        </p:nvSpPr>
        <p:spPr bwMode="auto">
          <a:xfrm>
            <a:off x="1113123" y="1660864"/>
            <a:ext cx="461982" cy="1394600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3C000F3A-7443-4A3D-8C91-92AAF8B87C3E}"/>
              </a:ext>
            </a:extLst>
          </p:cNvPr>
          <p:cNvSpPr/>
          <p:nvPr/>
        </p:nvSpPr>
        <p:spPr bwMode="auto">
          <a:xfrm rot="16200000" flipH="1">
            <a:off x="9705247" y="1041057"/>
            <a:ext cx="118058" cy="3081193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2" name="Freeform 18">
            <a:extLst>
              <a:ext uri="{FF2B5EF4-FFF2-40B4-BE49-F238E27FC236}">
                <a16:creationId xmlns:a16="http://schemas.microsoft.com/office/drawing/2014/main" id="{F04D11B6-C300-4237-875A-826F994A3F19}"/>
              </a:ext>
            </a:extLst>
          </p:cNvPr>
          <p:cNvSpPr/>
          <p:nvPr/>
        </p:nvSpPr>
        <p:spPr bwMode="auto">
          <a:xfrm>
            <a:off x="5076442" y="3855774"/>
            <a:ext cx="461982" cy="1394600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426AAD4-96B8-464E-BA6F-429A483888CB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8F606E9D-90A0-4157-BA52-7271CD86F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D07DE9F-4A3D-4F00-9190-7CDE4B4AF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121" name="Freeform 18">
            <a:extLst>
              <a:ext uri="{FF2B5EF4-FFF2-40B4-BE49-F238E27FC236}">
                <a16:creationId xmlns:a16="http://schemas.microsoft.com/office/drawing/2014/main" id="{E6CE09AA-59DF-4315-A641-2171A6CC788A}"/>
              </a:ext>
            </a:extLst>
          </p:cNvPr>
          <p:cNvSpPr/>
          <p:nvPr/>
        </p:nvSpPr>
        <p:spPr bwMode="auto">
          <a:xfrm>
            <a:off x="7126442" y="3861747"/>
            <a:ext cx="461982" cy="1394600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" name="Freeform 18">
            <a:extLst>
              <a:ext uri="{FF2B5EF4-FFF2-40B4-BE49-F238E27FC236}">
                <a16:creationId xmlns:a16="http://schemas.microsoft.com/office/drawing/2014/main" id="{D3FDA895-5931-4C06-86E0-E6117D485037}"/>
              </a:ext>
            </a:extLst>
          </p:cNvPr>
          <p:cNvSpPr/>
          <p:nvPr/>
        </p:nvSpPr>
        <p:spPr bwMode="auto">
          <a:xfrm>
            <a:off x="3022870" y="3870373"/>
            <a:ext cx="461982" cy="1394600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Freeform 16">
            <a:extLst>
              <a:ext uri="{FF2B5EF4-FFF2-40B4-BE49-F238E27FC236}">
                <a16:creationId xmlns:a16="http://schemas.microsoft.com/office/drawing/2014/main" id="{C3344578-BDD7-474F-BAE2-5F0B860E8B19}"/>
              </a:ext>
            </a:extLst>
          </p:cNvPr>
          <p:cNvSpPr/>
          <p:nvPr/>
        </p:nvSpPr>
        <p:spPr bwMode="auto">
          <a:xfrm>
            <a:off x="884333" y="3867869"/>
            <a:ext cx="8402718" cy="1368971"/>
          </a:xfrm>
          <a:custGeom>
            <a:avLst/>
            <a:gdLst>
              <a:gd name="connsiteX0" fmla="*/ 297180 w 297180"/>
              <a:gd name="connsiteY0" fmla="*/ 411480 h 411480"/>
              <a:gd name="connsiteX1" fmla="*/ 297180 w 297180"/>
              <a:gd name="connsiteY1" fmla="*/ 0 h 411480"/>
              <a:gd name="connsiteX2" fmla="*/ 0 w 297180"/>
              <a:gd name="connsiteY2" fmla="*/ 0 h 411480"/>
              <a:gd name="connsiteX3" fmla="*/ 0 w 297180"/>
              <a:gd name="connsiteY3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" h="411480">
                <a:moveTo>
                  <a:pt x="297180" y="411480"/>
                </a:moveTo>
                <a:lnTo>
                  <a:pt x="297180" y="0"/>
                </a:lnTo>
                <a:lnTo>
                  <a:pt x="0" y="0"/>
                </a:lnTo>
                <a:lnTo>
                  <a:pt x="0" y="41148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7" name="Freeform 14">
            <a:extLst>
              <a:ext uri="{FF2B5EF4-FFF2-40B4-BE49-F238E27FC236}">
                <a16:creationId xmlns:a16="http://schemas.microsoft.com/office/drawing/2014/main" id="{ACD15EB2-E56B-4B98-9DE7-4D0A04065A8E}"/>
              </a:ext>
            </a:extLst>
          </p:cNvPr>
          <p:cNvSpPr/>
          <p:nvPr/>
        </p:nvSpPr>
        <p:spPr bwMode="auto">
          <a:xfrm rot="16200000" flipH="1">
            <a:off x="5766436" y="1036124"/>
            <a:ext cx="118058" cy="3081193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" name="Freeform 14">
            <a:extLst>
              <a:ext uri="{FF2B5EF4-FFF2-40B4-BE49-F238E27FC236}">
                <a16:creationId xmlns:a16="http://schemas.microsoft.com/office/drawing/2014/main" id="{ED95A06D-0CE5-4374-AEAE-43CEE44185F4}"/>
              </a:ext>
            </a:extLst>
          </p:cNvPr>
          <p:cNvSpPr/>
          <p:nvPr/>
        </p:nvSpPr>
        <p:spPr bwMode="auto">
          <a:xfrm flipH="1">
            <a:off x="5650428" y="1319726"/>
            <a:ext cx="60538" cy="2533469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" name="Freeform 24">
            <a:extLst>
              <a:ext uri="{FF2B5EF4-FFF2-40B4-BE49-F238E27FC236}">
                <a16:creationId xmlns:a16="http://schemas.microsoft.com/office/drawing/2014/main" id="{5174D3DE-F891-4B7A-AD82-29AF67FD96A4}"/>
              </a:ext>
            </a:extLst>
          </p:cNvPr>
          <p:cNvSpPr/>
          <p:nvPr/>
        </p:nvSpPr>
        <p:spPr bwMode="auto">
          <a:xfrm>
            <a:off x="7610608" y="2631973"/>
            <a:ext cx="1283188" cy="476416"/>
          </a:xfrm>
          <a:custGeom>
            <a:avLst/>
            <a:gdLst>
              <a:gd name="connsiteX0" fmla="*/ 297180 w 297180"/>
              <a:gd name="connsiteY0" fmla="*/ 411480 h 411480"/>
              <a:gd name="connsiteX1" fmla="*/ 297180 w 297180"/>
              <a:gd name="connsiteY1" fmla="*/ 0 h 411480"/>
              <a:gd name="connsiteX2" fmla="*/ 0 w 297180"/>
              <a:gd name="connsiteY2" fmla="*/ 0 h 411480"/>
              <a:gd name="connsiteX3" fmla="*/ 0 w 297180"/>
              <a:gd name="connsiteY3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" h="411480">
                <a:moveTo>
                  <a:pt x="297180" y="411480"/>
                </a:moveTo>
                <a:lnTo>
                  <a:pt x="297180" y="0"/>
                </a:lnTo>
                <a:lnTo>
                  <a:pt x="0" y="0"/>
                </a:lnTo>
                <a:lnTo>
                  <a:pt x="0" y="41148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5" name="Freeform 24">
            <a:extLst>
              <a:ext uri="{FF2B5EF4-FFF2-40B4-BE49-F238E27FC236}">
                <a16:creationId xmlns:a16="http://schemas.microsoft.com/office/drawing/2014/main" id="{ED0CBE2D-F0CC-442B-BBD7-4F2A22896EFC}"/>
              </a:ext>
            </a:extLst>
          </p:cNvPr>
          <p:cNvSpPr/>
          <p:nvPr/>
        </p:nvSpPr>
        <p:spPr bwMode="auto">
          <a:xfrm>
            <a:off x="10221381" y="2639504"/>
            <a:ext cx="1283188" cy="476416"/>
          </a:xfrm>
          <a:custGeom>
            <a:avLst/>
            <a:gdLst>
              <a:gd name="connsiteX0" fmla="*/ 297180 w 297180"/>
              <a:gd name="connsiteY0" fmla="*/ 411480 h 411480"/>
              <a:gd name="connsiteX1" fmla="*/ 297180 w 297180"/>
              <a:gd name="connsiteY1" fmla="*/ 0 h 411480"/>
              <a:gd name="connsiteX2" fmla="*/ 0 w 297180"/>
              <a:gd name="connsiteY2" fmla="*/ 0 h 411480"/>
              <a:gd name="connsiteX3" fmla="*/ 0 w 297180"/>
              <a:gd name="connsiteY3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" h="411480">
                <a:moveTo>
                  <a:pt x="297180" y="411480"/>
                </a:moveTo>
                <a:lnTo>
                  <a:pt x="297180" y="0"/>
                </a:lnTo>
                <a:lnTo>
                  <a:pt x="0" y="0"/>
                </a:lnTo>
                <a:lnTo>
                  <a:pt x="0" y="41148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7" name="Freeform 24">
            <a:extLst>
              <a:ext uri="{FF2B5EF4-FFF2-40B4-BE49-F238E27FC236}">
                <a16:creationId xmlns:a16="http://schemas.microsoft.com/office/drawing/2014/main" id="{8EB2BBDE-63AD-4AD1-9530-6A13E66341C7}"/>
              </a:ext>
            </a:extLst>
          </p:cNvPr>
          <p:cNvSpPr/>
          <p:nvPr/>
        </p:nvSpPr>
        <p:spPr bwMode="auto">
          <a:xfrm>
            <a:off x="2788005" y="2271482"/>
            <a:ext cx="1518409" cy="930429"/>
          </a:xfrm>
          <a:custGeom>
            <a:avLst/>
            <a:gdLst>
              <a:gd name="connsiteX0" fmla="*/ 297180 w 297180"/>
              <a:gd name="connsiteY0" fmla="*/ 411480 h 411480"/>
              <a:gd name="connsiteX1" fmla="*/ 297180 w 297180"/>
              <a:gd name="connsiteY1" fmla="*/ 0 h 411480"/>
              <a:gd name="connsiteX2" fmla="*/ 0 w 297180"/>
              <a:gd name="connsiteY2" fmla="*/ 0 h 411480"/>
              <a:gd name="connsiteX3" fmla="*/ 0 w 297180"/>
              <a:gd name="connsiteY3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" h="411480">
                <a:moveTo>
                  <a:pt x="297180" y="411480"/>
                </a:moveTo>
                <a:lnTo>
                  <a:pt x="297180" y="0"/>
                </a:lnTo>
                <a:lnTo>
                  <a:pt x="0" y="0"/>
                </a:lnTo>
                <a:lnTo>
                  <a:pt x="0" y="411480"/>
                </a:lnTo>
              </a:path>
            </a:pathLst>
          </a:custGeom>
          <a:ln w="38100" cmpd="sng">
            <a:solidFill>
              <a:schemeClr val="accent5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3" name="Freeform 24">
            <a:extLst>
              <a:ext uri="{FF2B5EF4-FFF2-40B4-BE49-F238E27FC236}">
                <a16:creationId xmlns:a16="http://schemas.microsoft.com/office/drawing/2014/main" id="{66772B9B-DF20-4052-B3B0-5F8ECAE46976}"/>
              </a:ext>
            </a:extLst>
          </p:cNvPr>
          <p:cNvSpPr/>
          <p:nvPr/>
        </p:nvSpPr>
        <p:spPr bwMode="auto">
          <a:xfrm>
            <a:off x="369117" y="2283580"/>
            <a:ext cx="1518409" cy="894729"/>
          </a:xfrm>
          <a:custGeom>
            <a:avLst/>
            <a:gdLst>
              <a:gd name="connsiteX0" fmla="*/ 297180 w 297180"/>
              <a:gd name="connsiteY0" fmla="*/ 411480 h 411480"/>
              <a:gd name="connsiteX1" fmla="*/ 297180 w 297180"/>
              <a:gd name="connsiteY1" fmla="*/ 0 h 411480"/>
              <a:gd name="connsiteX2" fmla="*/ 0 w 297180"/>
              <a:gd name="connsiteY2" fmla="*/ 0 h 411480"/>
              <a:gd name="connsiteX3" fmla="*/ 0 w 297180"/>
              <a:gd name="connsiteY3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" h="411480">
                <a:moveTo>
                  <a:pt x="297180" y="411480"/>
                </a:moveTo>
                <a:lnTo>
                  <a:pt x="297180" y="0"/>
                </a:lnTo>
                <a:lnTo>
                  <a:pt x="0" y="0"/>
                </a:lnTo>
                <a:lnTo>
                  <a:pt x="0" y="411480"/>
                </a:lnTo>
              </a:path>
            </a:pathLst>
          </a:custGeom>
          <a:ln w="38100" cmpd="sng">
            <a:solidFill>
              <a:srgbClr val="4F81BD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DF2D648-BE58-4DB2-8C02-60D2C857BEA8}"/>
              </a:ext>
            </a:extLst>
          </p:cNvPr>
          <p:cNvSpPr/>
          <p:nvPr/>
        </p:nvSpPr>
        <p:spPr bwMode="auto">
          <a:xfrm>
            <a:off x="274157" y="4248959"/>
            <a:ext cx="1425663" cy="70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MANAGER OPERASIONAL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SATPEL PARKIR KOTA ADM JAKARTA PUSAT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E325246-4F40-43BC-953E-AEE1307EA949}"/>
              </a:ext>
            </a:extLst>
          </p:cNvPr>
          <p:cNvSpPr/>
          <p:nvPr/>
        </p:nvSpPr>
        <p:spPr bwMode="auto">
          <a:xfrm>
            <a:off x="2315847" y="4259565"/>
            <a:ext cx="1425663" cy="70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MANAGER OPERASIONAL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SATPEL PARKIR KOTA ADM JAKARTA UTARA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03D1BB0-20F6-4189-90D8-326287655B1B}"/>
              </a:ext>
            </a:extLst>
          </p:cNvPr>
          <p:cNvSpPr/>
          <p:nvPr/>
        </p:nvSpPr>
        <p:spPr bwMode="auto">
          <a:xfrm>
            <a:off x="4419052" y="4268681"/>
            <a:ext cx="1425663" cy="70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MANAGER OPERASIONAL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SATPEL PARKIR KOTA ADM JAKARTA BARAT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8F909CF-5F2B-41AF-826F-D2D332E7675A}"/>
              </a:ext>
            </a:extLst>
          </p:cNvPr>
          <p:cNvSpPr/>
          <p:nvPr/>
        </p:nvSpPr>
        <p:spPr bwMode="auto">
          <a:xfrm>
            <a:off x="6337412" y="4269848"/>
            <a:ext cx="1587925" cy="70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MANAGER OPERASIONAL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SATPEL PARKIR KOTA ADM JAKARTA SELATAN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54A6E3-1EA0-4270-969E-1722950614B8}"/>
              </a:ext>
            </a:extLst>
          </p:cNvPr>
          <p:cNvSpPr/>
          <p:nvPr/>
        </p:nvSpPr>
        <p:spPr bwMode="auto">
          <a:xfrm>
            <a:off x="8545995" y="3072536"/>
            <a:ext cx="695602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1E2292-0C02-42AA-BE68-92C83CBE9AFF}"/>
              </a:ext>
            </a:extLst>
          </p:cNvPr>
          <p:cNvSpPr/>
          <p:nvPr/>
        </p:nvSpPr>
        <p:spPr bwMode="auto">
          <a:xfrm>
            <a:off x="7291649" y="3064493"/>
            <a:ext cx="645223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SARPRAS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6B0B09-16BA-4C02-8344-C6CA30B731B8}"/>
              </a:ext>
            </a:extLst>
          </p:cNvPr>
          <p:cNvSpPr/>
          <p:nvPr/>
        </p:nvSpPr>
        <p:spPr bwMode="auto">
          <a:xfrm>
            <a:off x="9718847" y="2283581"/>
            <a:ext cx="2216847" cy="443796"/>
          </a:xfrm>
          <a:prstGeom prst="rect">
            <a:avLst/>
          </a:prstGeom>
          <a:solidFill>
            <a:srgbClr val="002060"/>
          </a:solidFill>
          <a:ln w="19050"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KASATPEL PELAYANAN DAN PENERTIBAN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Non </a:t>
            </a:r>
            <a:r>
              <a:rPr lang="en-US" sz="1100" b="1" dirty="0" err="1">
                <a:solidFill>
                  <a:schemeClr val="bg1"/>
                </a:solidFill>
                <a:latin typeface="Agency FB" pitchFamily="34" charset="0"/>
              </a:rPr>
              <a:t>Eselon</a:t>
            </a:r>
            <a:endParaRPr lang="en-US" sz="11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39C9281-A5AB-494D-A0B5-C65AC904C9EB}"/>
              </a:ext>
            </a:extLst>
          </p:cNvPr>
          <p:cNvSpPr/>
          <p:nvPr/>
        </p:nvSpPr>
        <p:spPr bwMode="auto">
          <a:xfrm>
            <a:off x="11097366" y="3108292"/>
            <a:ext cx="888769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PELAYANAN PENGENDALIAN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1F6588E-C86D-4470-B72D-0ED4AF5F0681}"/>
              </a:ext>
            </a:extLst>
          </p:cNvPr>
          <p:cNvSpPr/>
          <p:nvPr/>
        </p:nvSpPr>
        <p:spPr bwMode="auto">
          <a:xfrm>
            <a:off x="9852453" y="3100451"/>
            <a:ext cx="770526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PENERTIBAN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B912C7-7D23-4F2C-B514-E1490C471263}"/>
              </a:ext>
            </a:extLst>
          </p:cNvPr>
          <p:cNvSpPr/>
          <p:nvPr/>
        </p:nvSpPr>
        <p:spPr bwMode="auto">
          <a:xfrm>
            <a:off x="8571570" y="4260293"/>
            <a:ext cx="1425663" cy="701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MANAGER OPERASIONAL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SATPEL PARKIR KOTA ADM JAKARTA TIMUR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CBCAFB-4B53-4DCB-AE07-DB400316D5E6}"/>
              </a:ext>
            </a:extLst>
          </p:cNvPr>
          <p:cNvSpPr/>
          <p:nvPr/>
        </p:nvSpPr>
        <p:spPr bwMode="auto">
          <a:xfrm>
            <a:off x="448172" y="1587956"/>
            <a:ext cx="1355749" cy="443796"/>
          </a:xfrm>
          <a:prstGeom prst="rect">
            <a:avLst/>
          </a:prstGeom>
          <a:solidFill>
            <a:srgbClr val="002060"/>
          </a:solidFill>
          <a:ln w="19050"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latin typeface="Agency FB" pitchFamily="34" charset="0"/>
              </a:rPr>
              <a:t>KASUB</a:t>
            </a:r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BAG TATA USAHA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latin typeface="Agency FB" pitchFamily="34" charset="0"/>
              </a:rPr>
              <a:t>PNS Eselon IV</a:t>
            </a:r>
            <a:endParaRPr lang="en-US" sz="11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E33C10-0FB9-4809-A1CB-4CBBD1CA1BD6}"/>
              </a:ext>
            </a:extLst>
          </p:cNvPr>
          <p:cNvSpPr/>
          <p:nvPr/>
        </p:nvSpPr>
        <p:spPr bwMode="auto">
          <a:xfrm>
            <a:off x="3977341" y="3064667"/>
            <a:ext cx="695602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REGULASI-ADVOKASI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ACC5CD2-F4C3-4E1F-A3C5-90B6E50B4A89}"/>
              </a:ext>
            </a:extLst>
          </p:cNvPr>
          <p:cNvSpPr/>
          <p:nvPr/>
        </p:nvSpPr>
        <p:spPr bwMode="auto">
          <a:xfrm>
            <a:off x="3270677" y="3070999"/>
            <a:ext cx="645223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AKUNTING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D0766F-9CDC-4B71-815B-D8942AC76876}"/>
              </a:ext>
            </a:extLst>
          </p:cNvPr>
          <p:cNvSpPr/>
          <p:nvPr/>
        </p:nvSpPr>
        <p:spPr bwMode="auto">
          <a:xfrm>
            <a:off x="2330873" y="3064493"/>
            <a:ext cx="861782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PERENCANAAN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1A5556F-3421-491C-81F5-D8124A910651}"/>
              </a:ext>
            </a:extLst>
          </p:cNvPr>
          <p:cNvSpPr/>
          <p:nvPr/>
        </p:nvSpPr>
        <p:spPr bwMode="auto">
          <a:xfrm>
            <a:off x="1529350" y="3055339"/>
            <a:ext cx="695602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HUMAS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697F357-1619-4205-B214-3F16071251FB}"/>
              </a:ext>
            </a:extLst>
          </p:cNvPr>
          <p:cNvSpPr/>
          <p:nvPr/>
        </p:nvSpPr>
        <p:spPr bwMode="auto">
          <a:xfrm>
            <a:off x="822686" y="3051243"/>
            <a:ext cx="645223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SDM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04D2E93-6420-4BC2-856A-E939DB5F83E8}"/>
              </a:ext>
            </a:extLst>
          </p:cNvPr>
          <p:cNvSpPr/>
          <p:nvPr/>
        </p:nvSpPr>
        <p:spPr bwMode="auto">
          <a:xfrm>
            <a:off x="99439" y="3044737"/>
            <a:ext cx="645223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MANAGER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RUMAH TANGGA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E823A5-5C46-4FF8-A4EB-78A2D7F90063}"/>
              </a:ext>
            </a:extLst>
          </p:cNvPr>
          <p:cNvSpPr/>
          <p:nvPr/>
        </p:nvSpPr>
        <p:spPr bwMode="auto">
          <a:xfrm>
            <a:off x="2914089" y="1579373"/>
            <a:ext cx="1355749" cy="443796"/>
          </a:xfrm>
          <a:prstGeom prst="rect">
            <a:avLst/>
          </a:prstGeom>
          <a:solidFill>
            <a:srgbClr val="002060"/>
          </a:solidFill>
          <a:ln w="19050"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latin typeface="Agency FB" pitchFamily="34" charset="0"/>
              </a:rPr>
              <a:t>KASU</a:t>
            </a:r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BBAG KEUANGAN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latin typeface="Agency FB" pitchFamily="34" charset="0"/>
              </a:rPr>
              <a:t>PNS Eselon IV</a:t>
            </a:r>
            <a:endParaRPr lang="en-US" sz="11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48B71C-DB14-41BF-BDFE-4A492130534A}"/>
              </a:ext>
            </a:extLst>
          </p:cNvPr>
          <p:cNvSpPr/>
          <p:nvPr/>
        </p:nvSpPr>
        <p:spPr bwMode="auto">
          <a:xfrm>
            <a:off x="7348808" y="2284959"/>
            <a:ext cx="1929617" cy="443796"/>
          </a:xfrm>
          <a:prstGeom prst="rect">
            <a:avLst/>
          </a:prstGeom>
          <a:solidFill>
            <a:srgbClr val="002060"/>
          </a:solidFill>
          <a:ln w="19050"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KASATPEL PRASARANA &amp; SARANA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Non </a:t>
            </a:r>
            <a:r>
              <a:rPr lang="en-US" sz="1100" b="1" dirty="0" err="1">
                <a:solidFill>
                  <a:schemeClr val="bg1"/>
                </a:solidFill>
                <a:latin typeface="Agency FB" pitchFamily="34" charset="0"/>
              </a:rPr>
              <a:t>Eselon</a:t>
            </a:r>
            <a:endParaRPr lang="en-US" sz="11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1910809-E770-49B1-B8E1-77D2E56E30D6}"/>
              </a:ext>
            </a:extLst>
          </p:cNvPr>
          <p:cNvSpPr/>
          <p:nvPr/>
        </p:nvSpPr>
        <p:spPr bwMode="auto">
          <a:xfrm>
            <a:off x="4952228" y="3068488"/>
            <a:ext cx="1796285" cy="468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5 (Lima) MANAGER OPERASIONAL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SATPEL PARKIR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gency FB" pitchFamily="34" charset="0"/>
              </a:rPr>
              <a:t>KOTA ADMINISTARSI</a:t>
            </a:r>
          </a:p>
        </p:txBody>
      </p:sp>
      <p:sp>
        <p:nvSpPr>
          <p:cNvPr id="98" name="Flowchart: Alternate Process 97">
            <a:extLst>
              <a:ext uri="{FF2B5EF4-FFF2-40B4-BE49-F238E27FC236}">
                <a16:creationId xmlns:a16="http://schemas.microsoft.com/office/drawing/2014/main" id="{7B336C15-BF11-4706-AB39-164F1F7FCFEC}"/>
              </a:ext>
            </a:extLst>
          </p:cNvPr>
          <p:cNvSpPr/>
          <p:nvPr/>
        </p:nvSpPr>
        <p:spPr bwMode="auto">
          <a:xfrm>
            <a:off x="3977340" y="828395"/>
            <a:ext cx="3451742" cy="605599"/>
          </a:xfrm>
          <a:prstGeom prst="flowChartAlternateProcess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Agency FB" pitchFamily="34" charset="0"/>
              </a:rPr>
              <a:t>KEPALA UNIT PENGELOLA PERPARKIRAN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chemeClr val="bg1"/>
                </a:solidFill>
                <a:latin typeface="Agency FB" pitchFamily="34" charset="0"/>
              </a:rPr>
              <a:t>Dinas </a:t>
            </a:r>
            <a:r>
              <a:rPr lang="en-US" sz="1050" b="1" dirty="0" err="1">
                <a:solidFill>
                  <a:schemeClr val="bg1"/>
                </a:solidFill>
                <a:latin typeface="Agency FB" pitchFamily="34" charset="0"/>
              </a:rPr>
              <a:t>Perhubungan</a:t>
            </a:r>
            <a:r>
              <a:rPr lang="en-US" sz="105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Agency FB" pitchFamily="34" charset="0"/>
              </a:rPr>
              <a:t>Provinsi</a:t>
            </a:r>
            <a:r>
              <a:rPr lang="en-US" sz="1050" b="1" dirty="0">
                <a:solidFill>
                  <a:schemeClr val="bg1"/>
                </a:solidFill>
                <a:latin typeface="Agency FB" pitchFamily="34" charset="0"/>
              </a:rPr>
              <a:t> DKI Jakarta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 err="1">
                <a:solidFill>
                  <a:schemeClr val="bg1"/>
                </a:solidFill>
                <a:latin typeface="Agency FB" pitchFamily="34" charset="0"/>
              </a:rPr>
              <a:t>Eselon</a:t>
            </a:r>
            <a:r>
              <a:rPr lang="en-US" sz="1050" b="1" dirty="0">
                <a:solidFill>
                  <a:schemeClr val="bg1"/>
                </a:solidFill>
                <a:latin typeface="Agency FB" pitchFamily="34" charset="0"/>
              </a:rPr>
              <a:t> III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279441-52B0-4474-8EE4-0A4A2DC04D1B}"/>
              </a:ext>
            </a:extLst>
          </p:cNvPr>
          <p:cNvSpPr/>
          <p:nvPr/>
        </p:nvSpPr>
        <p:spPr bwMode="auto">
          <a:xfrm>
            <a:off x="7340182" y="1704406"/>
            <a:ext cx="2000686" cy="443796"/>
          </a:xfrm>
          <a:prstGeom prst="rect">
            <a:avLst/>
          </a:prstGeom>
          <a:solidFill>
            <a:srgbClr val="0099FF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latin typeface="Agency FB" pitchFamily="34" charset="0"/>
              </a:rPr>
              <a:t>SATUAN PENGAWAS INTERNAL</a:t>
            </a:r>
            <a:endParaRPr lang="en-US" sz="11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4FD688-CED8-40D2-9325-5A134B09B862}"/>
              </a:ext>
            </a:extLst>
          </p:cNvPr>
          <p:cNvSpPr/>
          <p:nvPr/>
        </p:nvSpPr>
        <p:spPr bwMode="auto">
          <a:xfrm>
            <a:off x="4787069" y="2267156"/>
            <a:ext cx="2096602" cy="525821"/>
          </a:xfrm>
          <a:prstGeom prst="rect">
            <a:avLst/>
          </a:prstGeom>
          <a:solidFill>
            <a:srgbClr val="002060"/>
          </a:solidFill>
          <a:ln w="19050"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5 (Lima) KASATPEL PARKIR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KOTA ADMINISTRASI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Non </a:t>
            </a:r>
            <a:r>
              <a:rPr lang="en-US" sz="1100" b="1" dirty="0" err="1">
                <a:solidFill>
                  <a:schemeClr val="bg1"/>
                </a:solidFill>
                <a:latin typeface="Agency FB" pitchFamily="34" charset="0"/>
              </a:rPr>
              <a:t>Eselon</a:t>
            </a:r>
            <a:endParaRPr lang="en-US" sz="11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109" name="Freeform 62">
            <a:extLst>
              <a:ext uri="{FF2B5EF4-FFF2-40B4-BE49-F238E27FC236}">
                <a16:creationId xmlns:a16="http://schemas.microsoft.com/office/drawing/2014/main" id="{2A000BE0-E2A6-4CDD-9F4F-7586B87570C7}"/>
              </a:ext>
            </a:extLst>
          </p:cNvPr>
          <p:cNvSpPr/>
          <p:nvPr/>
        </p:nvSpPr>
        <p:spPr bwMode="auto">
          <a:xfrm rot="5400000" flipH="1">
            <a:off x="6482169" y="1091665"/>
            <a:ext cx="118059" cy="1615218"/>
          </a:xfrm>
          <a:custGeom>
            <a:avLst/>
            <a:gdLst>
              <a:gd name="connsiteX0" fmla="*/ 0 w 0"/>
              <a:gd name="connsiteY0" fmla="*/ 228600 h 228600"/>
              <a:gd name="connsiteX1" fmla="*/ 0 w 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228600"/>
                </a:moveTo>
                <a:lnTo>
                  <a:pt x="0" y="0"/>
                </a:lnTo>
              </a:path>
            </a:pathLst>
          </a:custGeom>
          <a:ln w="38100" cmpd="sng">
            <a:solidFill>
              <a:schemeClr val="accent5"/>
            </a:solidFill>
            <a:prstDash val="sys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87D39FF-9204-4594-B07D-8A368515C0E6}"/>
              </a:ext>
            </a:extLst>
          </p:cNvPr>
          <p:cNvSpPr/>
          <p:nvPr/>
        </p:nvSpPr>
        <p:spPr bwMode="auto">
          <a:xfrm>
            <a:off x="261663" y="5213082"/>
            <a:ext cx="1481287" cy="14508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Asisten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Manager :</a:t>
            </a: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Tepi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Jalan</a:t>
            </a: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Pelataran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IRTI Monas &amp; Taman Ismail 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Marzuki</a:t>
            </a: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Gd. Pasar 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Baru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&amp; Gd. 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Menteng</a:t>
            </a:r>
            <a:r>
              <a:rPr lang="id-ID" sz="1100" b="1" dirty="0">
                <a:solidFill>
                  <a:srgbClr val="000000"/>
                </a:solidFill>
                <a:latin typeface="Agency FB" pitchFamily="34" charset="0"/>
              </a:rPr>
              <a:t> </a:t>
            </a: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6F13B6D-2E17-48DD-8A34-1E60717CC596}"/>
              </a:ext>
            </a:extLst>
          </p:cNvPr>
          <p:cNvSpPr/>
          <p:nvPr/>
        </p:nvSpPr>
        <p:spPr bwMode="auto">
          <a:xfrm>
            <a:off x="2309997" y="5213084"/>
            <a:ext cx="1425663" cy="1450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Asisten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Manager :</a:t>
            </a: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id-ID" sz="1100" b="1" dirty="0">
                <a:solidFill>
                  <a:srgbClr val="000000"/>
                </a:solidFill>
                <a:latin typeface="Agency FB" pitchFamily="34" charset="0"/>
              </a:rPr>
              <a:t>Tepi Jalan I </a:t>
            </a: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Tepi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Jalan</a:t>
            </a:r>
            <a:r>
              <a:rPr lang="id-ID" sz="1100" b="1" dirty="0">
                <a:solidFill>
                  <a:srgbClr val="000000"/>
                </a:solidFill>
                <a:latin typeface="Agency FB" pitchFamily="34" charset="0"/>
              </a:rPr>
              <a:t> II</a:t>
            </a: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Tepi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Jalan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III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D4E00E8-EF47-4BD5-BFA8-44EF9C0BEAC2}"/>
              </a:ext>
            </a:extLst>
          </p:cNvPr>
          <p:cNvSpPr/>
          <p:nvPr/>
        </p:nvSpPr>
        <p:spPr bwMode="auto">
          <a:xfrm>
            <a:off x="4387270" y="5256269"/>
            <a:ext cx="1501874" cy="1407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d-ID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Asisten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Manager :</a:t>
            </a: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Tepi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Jalan</a:t>
            </a:r>
            <a:r>
              <a:rPr lang="id-ID" sz="1100" b="1" dirty="0">
                <a:solidFill>
                  <a:srgbClr val="000000"/>
                </a:solidFill>
                <a:latin typeface="Agency FB" pitchFamily="34" charset="0"/>
              </a:rPr>
              <a:t> I</a:t>
            </a: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id-ID" sz="1100" b="1" dirty="0">
                <a:solidFill>
                  <a:srgbClr val="000000"/>
                </a:solidFill>
                <a:latin typeface="Agency FB" pitchFamily="34" charset="0"/>
              </a:rPr>
              <a:t>Tepi Jalan II</a:t>
            </a: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Pelataran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Lingkungan</a:t>
            </a:r>
            <a:endParaRPr lang="id-ID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d-ID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2444861-66E4-4BA0-AA12-4F76BEBAB435}"/>
              </a:ext>
            </a:extLst>
          </p:cNvPr>
          <p:cNvSpPr/>
          <p:nvPr/>
        </p:nvSpPr>
        <p:spPr bwMode="auto">
          <a:xfrm>
            <a:off x="6456860" y="5249978"/>
            <a:ext cx="1425663" cy="1407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Asisten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Manager :</a:t>
            </a:r>
          </a:p>
          <a:p>
            <a:pPr marL="182563" indent="-182563" algn="just">
              <a:lnSpc>
                <a:spcPct val="150000"/>
              </a:lnSpc>
              <a:buFontTx/>
              <a:buAutoNum type="arabicPeriod"/>
              <a:defRPr/>
            </a:pPr>
            <a:r>
              <a:rPr lang="id-ID" sz="1100" b="1" dirty="0">
                <a:solidFill>
                  <a:srgbClr val="000000"/>
                </a:solidFill>
                <a:latin typeface="Agency FB" pitchFamily="34" charset="0"/>
              </a:rPr>
              <a:t>Tepi J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a</a:t>
            </a:r>
            <a:r>
              <a:rPr lang="id-ID" sz="1100" b="1" dirty="0">
                <a:solidFill>
                  <a:srgbClr val="000000"/>
                </a:solidFill>
                <a:latin typeface="Agency FB" pitchFamily="34" charset="0"/>
              </a:rPr>
              <a:t>l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a</a:t>
            </a:r>
            <a:r>
              <a:rPr lang="id-ID" sz="1100" b="1" dirty="0">
                <a:solidFill>
                  <a:srgbClr val="000000"/>
                </a:solidFill>
                <a:latin typeface="Agency FB" pitchFamily="34" charset="0"/>
              </a:rPr>
              <a:t>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I</a:t>
            </a:r>
          </a:p>
          <a:p>
            <a:pPr marL="182563" indent="-182563" algn="just">
              <a:lnSpc>
                <a:spcPct val="150000"/>
              </a:lnSpc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Tepi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Jalan II</a:t>
            </a: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Pelataran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Lingkungan</a:t>
            </a:r>
            <a:endParaRPr lang="id-ID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d-ID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7D558DC-8831-43EC-B763-3C5EE3F7B398}"/>
              </a:ext>
            </a:extLst>
          </p:cNvPr>
          <p:cNvSpPr/>
          <p:nvPr/>
        </p:nvSpPr>
        <p:spPr bwMode="auto">
          <a:xfrm>
            <a:off x="8618402" y="5214860"/>
            <a:ext cx="1425664" cy="14428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d-ID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rgbClr val="000000"/>
                </a:solidFill>
                <a:latin typeface="Agency FB" pitchFamily="34" charset="0"/>
              </a:rPr>
              <a:t>A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sisten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Manager :</a:t>
            </a: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Tepi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Jalan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I</a:t>
            </a: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Tepi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Jalan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 II</a:t>
            </a:r>
            <a:endParaRPr lang="id-ID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marL="182563" indent="-182563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Pelataran</a:t>
            </a:r>
            <a:r>
              <a:rPr lang="en-US" sz="1100" b="1" dirty="0">
                <a:solidFill>
                  <a:srgbClr val="000000"/>
                </a:solidFill>
                <a:latin typeface="Agency FB" pitchFamily="34" charset="0"/>
              </a:rPr>
              <a:t>/</a:t>
            </a:r>
            <a:r>
              <a:rPr lang="en-US" sz="1100" b="1" dirty="0" err="1">
                <a:solidFill>
                  <a:srgbClr val="000000"/>
                </a:solidFill>
                <a:latin typeface="Agency FB" pitchFamily="34" charset="0"/>
              </a:rPr>
              <a:t>Lingkungan</a:t>
            </a: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d-ID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d-ID" sz="1100" b="1" dirty="0">
              <a:solidFill>
                <a:srgbClr val="000000"/>
              </a:solidFill>
              <a:latin typeface="Agency FB" pitchFamily="34" charset="0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gency FB" pitchFamily="34" charset="0"/>
            </a:endParaRPr>
          </a:p>
        </p:txBody>
      </p:sp>
      <p:sp>
        <p:nvSpPr>
          <p:cNvPr id="127" name="Title 1">
            <a:extLst>
              <a:ext uri="{FF2B5EF4-FFF2-40B4-BE49-F238E27FC236}">
                <a16:creationId xmlns:a16="http://schemas.microsoft.com/office/drawing/2014/main" id="{2C3E9D2B-A84A-4F2A-9820-9140C6A4E3DD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STRUKTUR ORGANISASI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25D7A85-3035-4D4C-A781-F5175A681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44909"/>
              </p:ext>
            </p:extLst>
          </p:nvPr>
        </p:nvGraphicFramePr>
        <p:xfrm>
          <a:off x="10093348" y="3828574"/>
          <a:ext cx="2046897" cy="2708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42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Jumlah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427"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PNS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59 Orang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42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PTT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4 Orang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427"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Pegawai</a:t>
                      </a:r>
                      <a:r>
                        <a:rPr lang="en-US" sz="900" b="1" baseline="0"/>
                        <a:t> tetap BLUD (Non-PNS)</a:t>
                      </a:r>
                      <a:endParaRPr 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139</a:t>
                      </a:r>
                      <a:r>
                        <a:rPr lang="en-US" sz="900" b="1" baseline="0" dirty="0"/>
                        <a:t> </a:t>
                      </a:r>
                      <a:r>
                        <a:rPr lang="en-US" sz="900" b="1" dirty="0"/>
                        <a:t>Orang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42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PJLP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395 Orang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42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err="1"/>
                        <a:t>Juru</a:t>
                      </a:r>
                      <a:r>
                        <a:rPr lang="en-US" sz="900" b="1" dirty="0"/>
                        <a:t> Parkir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1.405 Orang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E75C2C6B-9FAF-4CB9-A317-5C79D3B7C502}"/>
              </a:ext>
            </a:extLst>
          </p:cNvPr>
          <p:cNvSpPr txBox="1"/>
          <p:nvPr/>
        </p:nvSpPr>
        <p:spPr>
          <a:xfrm>
            <a:off x="10076097" y="6534556"/>
            <a:ext cx="1705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*Data Per </a:t>
            </a:r>
            <a:r>
              <a:rPr lang="en-US" sz="1000" b="1" i="1" dirty="0" err="1"/>
              <a:t>Desember</a:t>
            </a:r>
            <a:r>
              <a:rPr lang="en-US" sz="1000" b="1" i="1" dirty="0"/>
              <a:t> 2022</a:t>
            </a:r>
            <a:endParaRPr lang="id-ID" sz="1000" b="1" i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A912B7B-F7C6-468F-9E6D-2D2E8CABD4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6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B8A6C0-90B9-4BA8-9888-630BD5609381}"/>
              </a:ext>
            </a:extLst>
          </p:cNvPr>
          <p:cNvGrpSpPr/>
          <p:nvPr/>
        </p:nvGrpSpPr>
        <p:grpSpPr>
          <a:xfrm>
            <a:off x="0" y="-15622"/>
            <a:ext cx="12192000" cy="1013718"/>
            <a:chOff x="0" y="-15622"/>
            <a:chExt cx="12192000" cy="10137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09640B-AB1B-4078-A29A-5F567592BA41}"/>
                </a:ext>
              </a:extLst>
            </p:cNvPr>
            <p:cNvSpPr/>
            <p:nvPr/>
          </p:nvSpPr>
          <p:spPr>
            <a:xfrm>
              <a:off x="0" y="-15622"/>
              <a:ext cx="12192000" cy="7650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8B3F3E-253F-438A-9966-4ABC15793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9866" y="44621"/>
              <a:ext cx="530552" cy="6173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526CF9-2C0B-4AAE-86A5-D66F6730C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41" y="78309"/>
              <a:ext cx="525377" cy="5932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50D614-D8EF-42E4-936C-1515E2B1C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5" t="10365" b="16405"/>
            <a:stretch/>
          </p:blipFill>
          <p:spPr>
            <a:xfrm>
              <a:off x="10822496" y="69919"/>
              <a:ext cx="1320647" cy="593245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E73F7B67-B921-422C-8EF0-0B2D751FD3A4}"/>
                </a:ext>
              </a:extLst>
            </p:cNvPr>
            <p:cNvSpPr txBox="1">
              <a:spLocks/>
            </p:cNvSpPr>
            <p:nvPr/>
          </p:nvSpPr>
          <p:spPr>
            <a:xfrm>
              <a:off x="1591234" y="173464"/>
              <a:ext cx="8921766" cy="8246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d-ID" sz="240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PENYELENGGARAAN FASILITAS PARKIR</a:t>
              </a:r>
              <a:endPara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sp>
        <p:nvSpPr>
          <p:cNvPr id="19" name="Rectangle 51">
            <a:extLst>
              <a:ext uri="{FF2B5EF4-FFF2-40B4-BE49-F238E27FC236}">
                <a16:creationId xmlns:a16="http://schemas.microsoft.com/office/drawing/2014/main" id="{961819B4-1217-45F3-A36A-9261FC1E5603}"/>
              </a:ext>
            </a:extLst>
          </p:cNvPr>
          <p:cNvSpPr/>
          <p:nvPr/>
        </p:nvSpPr>
        <p:spPr>
          <a:xfrm>
            <a:off x="169741" y="3698123"/>
            <a:ext cx="2121336" cy="8246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/>
              <a:t>Fasilitas Parkir</a:t>
            </a:r>
            <a:endParaRPr lang="en-US" sz="2400" b="1" dirty="0"/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35F0F447-2F6E-440B-89F0-5CBF935E34E1}"/>
              </a:ext>
            </a:extLst>
          </p:cNvPr>
          <p:cNvSpPr/>
          <p:nvPr/>
        </p:nvSpPr>
        <p:spPr>
          <a:xfrm>
            <a:off x="3008449" y="2946584"/>
            <a:ext cx="2789185" cy="5996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lphaLcPeriod"/>
            </a:pPr>
            <a:r>
              <a:rPr lang="id-ID" b="1" dirty="0">
                <a:solidFill>
                  <a:schemeClr val="tx1"/>
                </a:solidFill>
              </a:rPr>
              <a:t>Di Ruang Milik Jalan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(On Street Parking)</a:t>
            </a:r>
            <a:endParaRPr lang="id-ID" sz="1400" b="1" i="1" dirty="0">
              <a:solidFill>
                <a:schemeClr val="tx1"/>
              </a:solidFill>
            </a:endParaRPr>
          </a:p>
        </p:txBody>
      </p:sp>
      <p:sp>
        <p:nvSpPr>
          <p:cNvPr id="22" name="Persegi Panjang 21">
            <a:extLst>
              <a:ext uri="{FF2B5EF4-FFF2-40B4-BE49-F238E27FC236}">
                <a16:creationId xmlns:a16="http://schemas.microsoft.com/office/drawing/2014/main" id="{B1D5EC9A-4209-46F1-88FF-AD031E900366}"/>
              </a:ext>
            </a:extLst>
          </p:cNvPr>
          <p:cNvSpPr/>
          <p:nvPr/>
        </p:nvSpPr>
        <p:spPr>
          <a:xfrm>
            <a:off x="3041178" y="5720810"/>
            <a:ext cx="2799052" cy="5996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b. </a:t>
            </a:r>
            <a:r>
              <a:rPr lang="id-ID" b="1" dirty="0">
                <a:solidFill>
                  <a:schemeClr val="tx1"/>
                </a:solidFill>
              </a:rPr>
              <a:t>Di Luar Ruang Milik Jalan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(Off Street Parking)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30" name="Rectangle 51">
            <a:extLst>
              <a:ext uri="{FF2B5EF4-FFF2-40B4-BE49-F238E27FC236}">
                <a16:creationId xmlns:a16="http://schemas.microsoft.com/office/drawing/2014/main" id="{C8ECBE17-F1FA-4F80-A343-0DAA5C5E4430}"/>
              </a:ext>
            </a:extLst>
          </p:cNvPr>
          <p:cNvSpPr/>
          <p:nvPr/>
        </p:nvSpPr>
        <p:spPr>
          <a:xfrm>
            <a:off x="7136359" y="1509920"/>
            <a:ext cx="4797615" cy="5063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b="1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Fasilitas parkir dapat</a:t>
            </a:r>
            <a:r>
              <a:rPr lang="id-ID" b="1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id-ID" b="1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dikelola oleh:</a:t>
            </a:r>
            <a:endParaRPr lang="en-US" b="1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algn="l"/>
            <a:endParaRPr lang="id-ID" b="1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marL="180975" indent="-180975" algn="l">
              <a:lnSpc>
                <a:spcPct val="150000"/>
              </a:lnSpc>
              <a:buFont typeface="+mj-lt"/>
              <a:buAutoNum type="alphaLcPeriod"/>
            </a:pPr>
            <a:r>
              <a:rPr lang="en-US" b="1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id-ID" b="1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Pemerintah Daerah</a:t>
            </a:r>
            <a:endParaRPr lang="en-US" b="1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marL="173038" algn="just">
              <a:lnSpc>
                <a:spcPct val="150000"/>
              </a:lnSpc>
            </a:pPr>
            <a:r>
              <a:rPr lang="id-ID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sebagai penyusun regulator. dikelola oleh </a:t>
            </a:r>
            <a:r>
              <a:rPr lang="en-US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      </a:t>
            </a:r>
            <a:r>
              <a:rPr lang="id-ID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UP. Perparkiran dengan penyusunan dan pengendalian regulasi perparkiran</a:t>
            </a:r>
            <a:r>
              <a:rPr lang="en-US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.</a:t>
            </a:r>
            <a:endParaRPr lang="id-ID" b="0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b="1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b. </a:t>
            </a:r>
            <a:r>
              <a:rPr lang="id-ID" b="1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Badan Usaha</a:t>
            </a:r>
            <a:endParaRPr lang="en-US" b="1" i="0" u="none" strike="noStrike" baseline="0" dirty="0">
              <a:solidFill>
                <a:sysClr val="windowText" lastClr="000000"/>
              </a:solidFill>
              <a:latin typeface="Times New Roman" panose="02020603050405020304" pitchFamily="18" charset="0"/>
            </a:endParaRPr>
          </a:p>
          <a:p>
            <a:pPr marL="173038" algn="just">
              <a:lnSpc>
                <a:spcPct val="150000"/>
              </a:lnSpc>
            </a:pPr>
            <a:r>
              <a:rPr lang="id-ID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sebagai penyelenggara. dikelola sebagai kegiatan usaha yang berdiri sendiri atau untuk menunjang kegiatan </a:t>
            </a:r>
            <a:r>
              <a:rPr lang="id-ID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d</a:t>
            </a:r>
            <a:r>
              <a:rPr lang="id-ID" b="0" i="0" u="none" strike="noStrike" baseline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an/atau usaha pokok dengan pengadaan dan penyelenggaraan fasilitas parkir.</a:t>
            </a:r>
          </a:p>
        </p:txBody>
      </p:sp>
      <p:sp>
        <p:nvSpPr>
          <p:cNvPr id="31" name="Kurung Kurawal Tutup 30">
            <a:extLst>
              <a:ext uri="{FF2B5EF4-FFF2-40B4-BE49-F238E27FC236}">
                <a16:creationId xmlns:a16="http://schemas.microsoft.com/office/drawing/2014/main" id="{5F5A6F6B-2DCD-43F7-A8BB-0B6DBB1D16A5}"/>
              </a:ext>
            </a:extLst>
          </p:cNvPr>
          <p:cNvSpPr/>
          <p:nvPr/>
        </p:nvSpPr>
        <p:spPr>
          <a:xfrm>
            <a:off x="6021164" y="2062224"/>
            <a:ext cx="1001105" cy="3958406"/>
          </a:xfrm>
          <a:prstGeom prst="rightBrace">
            <a:avLst>
              <a:gd name="adj1" fmla="val 11780"/>
              <a:gd name="adj2" fmla="val 471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2" name="Rectangle 51">
            <a:extLst>
              <a:ext uri="{FF2B5EF4-FFF2-40B4-BE49-F238E27FC236}">
                <a16:creationId xmlns:a16="http://schemas.microsoft.com/office/drawing/2014/main" id="{3A3C1E2C-7E0E-40E2-9645-EBE6A42B62E4}"/>
              </a:ext>
            </a:extLst>
          </p:cNvPr>
          <p:cNvSpPr/>
          <p:nvPr/>
        </p:nvSpPr>
        <p:spPr>
          <a:xfrm>
            <a:off x="2443439" y="820291"/>
            <a:ext cx="7645791" cy="477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>
                <a:solidFill>
                  <a:schemeClr val="tx1"/>
                </a:solidFill>
              </a:rPr>
              <a:t>(Per</a:t>
            </a:r>
            <a:r>
              <a:rPr lang="en-US" sz="2400" b="1" dirty="0" err="1">
                <a:solidFill>
                  <a:schemeClr val="tx1"/>
                </a:solidFill>
              </a:rPr>
              <a:t>aturan</a:t>
            </a:r>
            <a:r>
              <a:rPr lang="en-US" sz="2400" b="1" dirty="0">
                <a:solidFill>
                  <a:schemeClr val="tx1"/>
                </a:solidFill>
              </a:rPr>
              <a:t> Daerah </a:t>
            </a:r>
            <a:r>
              <a:rPr lang="en-US" sz="2400" b="1" dirty="0" err="1">
                <a:solidFill>
                  <a:schemeClr val="tx1"/>
                </a:solidFill>
              </a:rPr>
              <a:t>Nomor</a:t>
            </a:r>
            <a:r>
              <a:rPr lang="en-US" sz="2400" b="1" dirty="0">
                <a:solidFill>
                  <a:schemeClr val="tx1"/>
                </a:solidFill>
              </a:rPr>
              <a:t> 5 </a:t>
            </a:r>
            <a:r>
              <a:rPr lang="en-US" sz="2400" b="1" dirty="0" err="1">
                <a:solidFill>
                  <a:schemeClr val="tx1"/>
                </a:solidFill>
              </a:rPr>
              <a:t>Tahun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id-ID" sz="2400" b="1" dirty="0">
                <a:solidFill>
                  <a:schemeClr val="tx1"/>
                </a:solidFill>
              </a:rPr>
              <a:t>2012 Pasal 4 dan 5)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4B35FB-8F70-216D-3C94-614C4C68E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7" b="94667" l="2500" r="95600">
                        <a14:foregroundMark x1="5900" y1="56333" x2="29300" y2="44000"/>
                        <a14:foregroundMark x1="37500" y1="23000" x2="38150" y2="35067"/>
                        <a14:foregroundMark x1="48500" y1="5533" x2="48500" y2="14200"/>
                        <a14:foregroundMark x1="51900" y1="7400" x2="51900" y2="7400"/>
                        <a14:foregroundMark x1="93500" y1="57200" x2="88900" y2="61133"/>
                        <a14:foregroundMark x1="95600" y1="60600" x2="88350" y2="64667"/>
                        <a14:foregroundMark x1="88350" y1="64667" x2="88350" y2="64667"/>
                        <a14:foregroundMark x1="70200" y1="68333" x2="73600" y2="75867"/>
                        <a14:foregroundMark x1="73600" y1="75867" x2="73600" y2="75867"/>
                        <a14:foregroundMark x1="49750" y1="89467" x2="52600" y2="94733"/>
                        <a14:foregroundMark x1="45600" y1="90667" x2="37950" y2="85933"/>
                        <a14:foregroundMark x1="52600" y1="87933" x2="63600" y2="80000"/>
                        <a14:foregroundMark x1="37300" y1="77733" x2="47100" y2="71667"/>
                        <a14:foregroundMark x1="22850" y1="67533" x2="37400" y2="56133"/>
                        <a14:foregroundMark x1="22650" y1="46933" x2="28250" y2="42533"/>
                        <a14:foregroundMark x1="17100" y1="58133" x2="20950" y2="61267"/>
                        <a14:foregroundMark x1="8050" y1="57000" x2="10500" y2="58867"/>
                        <a14:foregroundMark x1="9550" y1="55600" x2="12750" y2="53733"/>
                        <a14:foregroundMark x1="28450" y1="41267" x2="42650" y2="49333"/>
                        <a14:foregroundMark x1="20900" y1="58733" x2="16550" y2="59600"/>
                        <a14:foregroundMark x1="62850" y1="79267" x2="71350" y2="72933"/>
                        <a14:foregroundMark x1="40800" y1="47067" x2="32500" y2="40467"/>
                        <a14:foregroundMark x1="32500" y1="40467" x2="29750" y2="41000"/>
                        <a14:foregroundMark x1="22600" y1="58733" x2="17400" y2="61400"/>
                        <a14:foregroundMark x1="17400" y1="61400" x2="17000" y2="59733"/>
                        <a14:foregroundMark x1="2500" y1="58467" x2="2500" y2="58467"/>
                        <a14:foregroundMark x1="35400" y1="13467" x2="35400" y2="13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5816" y="1287025"/>
            <a:ext cx="2182649" cy="1636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9ADF7F-0207-0F6B-2DDE-2FE562C08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5816" y="3698123"/>
            <a:ext cx="2227354" cy="22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29C8D82-DDE6-4379-B339-498FE4FFA329}"/>
              </a:ext>
            </a:extLst>
          </p:cNvPr>
          <p:cNvSpPr/>
          <p:nvPr/>
        </p:nvSpPr>
        <p:spPr>
          <a:xfrm>
            <a:off x="4771023" y="920778"/>
            <a:ext cx="2455840" cy="227341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9C6AC-26EA-4899-BECE-0381544109D4}"/>
              </a:ext>
            </a:extLst>
          </p:cNvPr>
          <p:cNvSpPr/>
          <p:nvPr/>
        </p:nvSpPr>
        <p:spPr>
          <a:xfrm>
            <a:off x="4951059" y="1047291"/>
            <a:ext cx="2054069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Peraturan</a:t>
            </a:r>
            <a:r>
              <a:rPr lang="en-US" sz="16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16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Gubernur</a:t>
            </a:r>
            <a:endParaRPr lang="en-US" sz="16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No. 188/2016</a:t>
            </a:r>
          </a:p>
          <a:p>
            <a:pPr algn="ctr"/>
            <a:r>
              <a:rPr lang="en-US" sz="16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Tentang</a:t>
            </a:r>
            <a:r>
              <a:rPr lang="en-US" sz="16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r>
              <a:rPr lang="en-US" sz="16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Tempat</a:t>
            </a:r>
            <a:r>
              <a:rPr lang="en-US" sz="16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Parkir </a:t>
            </a:r>
            <a:r>
              <a:rPr lang="en-US" sz="16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Umum</a:t>
            </a:r>
            <a:r>
              <a:rPr lang="en-US" sz="16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Yang </a:t>
            </a:r>
            <a:r>
              <a:rPr lang="en-US" sz="16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Dikelola</a:t>
            </a:r>
            <a:r>
              <a:rPr lang="en-US" sz="16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Oleh </a:t>
            </a:r>
            <a:r>
              <a:rPr lang="en-US" sz="1600" b="0" cap="none" spc="0" dirty="0" err="1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Pemerintah</a:t>
            </a:r>
            <a:r>
              <a:rPr lang="en-US" sz="16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 Daerah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423EC09C-32C6-413F-88B9-3C753C0C82AC}"/>
              </a:ext>
            </a:extLst>
          </p:cNvPr>
          <p:cNvSpPr/>
          <p:nvPr/>
        </p:nvSpPr>
        <p:spPr>
          <a:xfrm flipH="1">
            <a:off x="1027673" y="1671476"/>
            <a:ext cx="2514233" cy="1024214"/>
          </a:xfrm>
          <a:prstGeom prst="snip2Diag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TEPI JALAN UMUM</a:t>
            </a:r>
          </a:p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RUAS JALAN</a:t>
            </a:r>
          </a:p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(On Street)</a:t>
            </a:r>
          </a:p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(17.878 SRP)</a:t>
            </a:r>
            <a:endParaRPr lang="en-ID" sz="1200" b="1" dirty="0"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Arrow Slight curve">
            <a:extLst>
              <a:ext uri="{FF2B5EF4-FFF2-40B4-BE49-F238E27FC236}">
                <a16:creationId xmlns:a16="http://schemas.microsoft.com/office/drawing/2014/main" id="{D94D993D-9ED1-4920-83B8-360BDB9CD8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450353">
            <a:off x="3661241" y="1074283"/>
            <a:ext cx="914400" cy="914400"/>
          </a:xfrm>
          <a:prstGeom prst="rect">
            <a:avLst/>
          </a:prstGeom>
        </p:spPr>
      </p:pic>
      <p:pic>
        <p:nvPicPr>
          <p:cNvPr id="24" name="Graphic 23" descr="Arrow Slight curve">
            <a:extLst>
              <a:ext uri="{FF2B5EF4-FFF2-40B4-BE49-F238E27FC236}">
                <a16:creationId xmlns:a16="http://schemas.microsoft.com/office/drawing/2014/main" id="{137DC72C-6300-4015-8CE2-1CFDF8769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084893" flipH="1">
            <a:off x="7397132" y="1069514"/>
            <a:ext cx="914400" cy="914400"/>
          </a:xfrm>
          <a:prstGeom prst="rect">
            <a:avLst/>
          </a:prstGeom>
        </p:spPr>
      </p:pic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B9EA780B-B592-4459-9B06-AACEE12BDF2F}"/>
              </a:ext>
            </a:extLst>
          </p:cNvPr>
          <p:cNvSpPr/>
          <p:nvPr/>
        </p:nvSpPr>
        <p:spPr>
          <a:xfrm flipH="1" flipV="1">
            <a:off x="8519078" y="1647311"/>
            <a:ext cx="2514233" cy="1029014"/>
          </a:xfrm>
          <a:prstGeom prst="snip2Diag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400" b="1" dirty="0">
              <a:latin typeface="Segoe UI Black" panose="020B0A02040204020203" pitchFamily="34" charset="0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27" name="Graphic 26" descr="Line arrow Clockwise curve">
            <a:extLst>
              <a:ext uri="{FF2B5EF4-FFF2-40B4-BE49-F238E27FC236}">
                <a16:creationId xmlns:a16="http://schemas.microsoft.com/office/drawing/2014/main" id="{3E9357C3-B6C4-429A-801F-B68A51EEA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834032">
            <a:off x="3031127" y="2666884"/>
            <a:ext cx="576000" cy="991728"/>
          </a:xfrm>
          <a:prstGeom prst="rect">
            <a:avLst/>
          </a:prstGeom>
        </p:spPr>
      </p:pic>
      <p:pic>
        <p:nvPicPr>
          <p:cNvPr id="28" name="Graphic 27" descr="Line arrow Clockwise curve">
            <a:extLst>
              <a:ext uri="{FF2B5EF4-FFF2-40B4-BE49-F238E27FC236}">
                <a16:creationId xmlns:a16="http://schemas.microsoft.com/office/drawing/2014/main" id="{84A0DC1D-26BB-4809-9F94-EF7655F0C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0396" flipV="1">
            <a:off x="1011393" y="2642199"/>
            <a:ext cx="576000" cy="991728"/>
          </a:xfrm>
          <a:prstGeom prst="rect">
            <a:avLst/>
          </a:prstGeom>
        </p:spPr>
      </p:pic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1648D0D9-64DA-4768-A683-A4BE21FDDBC3}"/>
              </a:ext>
            </a:extLst>
          </p:cNvPr>
          <p:cNvSpPr/>
          <p:nvPr/>
        </p:nvSpPr>
        <p:spPr>
          <a:xfrm>
            <a:off x="263152" y="3662627"/>
            <a:ext cx="1578780" cy="533518"/>
          </a:xfrm>
          <a:prstGeom prst="flowChartTermina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TEPI JALAN UMUM</a:t>
            </a:r>
          </a:p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311 RUAS JALAN</a:t>
            </a:r>
          </a:p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( 17.027 SRP)</a:t>
            </a:r>
            <a:endParaRPr lang="en-ID" sz="1000" b="1" dirty="0">
              <a:latin typeface="Segoe UI Black" panose="020B0A02040204020203" pitchFamily="34" charset="0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B1766D8F-77EE-49B4-9634-3BD751EB4928}"/>
              </a:ext>
            </a:extLst>
          </p:cNvPr>
          <p:cNvSpPr/>
          <p:nvPr/>
        </p:nvSpPr>
        <p:spPr>
          <a:xfrm>
            <a:off x="271041" y="4295769"/>
            <a:ext cx="1512665" cy="2515318"/>
          </a:xfrm>
          <a:prstGeom prst="snip2DiagRect">
            <a:avLst>
              <a:gd name="adj1" fmla="val 0"/>
              <a:gd name="adj2" fmla="val 8348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6F77D2A3-EB3F-42E3-8CAA-9CCDAE10CFF1}"/>
              </a:ext>
            </a:extLst>
          </p:cNvPr>
          <p:cNvSpPr/>
          <p:nvPr/>
        </p:nvSpPr>
        <p:spPr>
          <a:xfrm>
            <a:off x="2821350" y="3661995"/>
            <a:ext cx="1775138" cy="533518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LINGKUNGAN PARKIR</a:t>
            </a:r>
          </a:p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27 RUAS JALAN</a:t>
            </a:r>
          </a:p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( 851 SRP )</a:t>
            </a:r>
            <a:endParaRPr lang="en-ID" sz="1000" b="1" dirty="0">
              <a:latin typeface="Segoe UI Black" panose="020B0A02040204020203" pitchFamily="34" charset="0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E1D089-63CB-4FF2-8262-CEBAC31A8E56}"/>
              </a:ext>
            </a:extLst>
          </p:cNvPr>
          <p:cNvSpPr txBox="1"/>
          <p:nvPr/>
        </p:nvSpPr>
        <p:spPr>
          <a:xfrm>
            <a:off x="284022" y="4265537"/>
            <a:ext cx="1402166" cy="263149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-   Jakarta Pusat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88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Ruas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Jalan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( 2.624 SRP )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-   Jakarta Utara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111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Ruas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Jalan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( 2.268 SRP )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-   Jakarta Barat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74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Ruas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Jalan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( 2.160 SRP)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-   Jakarta Selatan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52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Ruas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Jalan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( 1.332 SRP )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-   Jakarta Timur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47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Ruas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Jalan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 ( 1.243 SRP )  </a:t>
            </a:r>
          </a:p>
        </p:txBody>
      </p:sp>
      <p:sp>
        <p:nvSpPr>
          <p:cNvPr id="33" name="Rectangle: Diagonal Corners Snipped 32">
            <a:extLst>
              <a:ext uri="{FF2B5EF4-FFF2-40B4-BE49-F238E27FC236}">
                <a16:creationId xmlns:a16="http://schemas.microsoft.com/office/drawing/2014/main" id="{982A7242-DA2A-4598-8F04-C78C6D53F7A0}"/>
              </a:ext>
            </a:extLst>
          </p:cNvPr>
          <p:cNvSpPr/>
          <p:nvPr/>
        </p:nvSpPr>
        <p:spPr>
          <a:xfrm flipV="1">
            <a:off x="2940637" y="4295769"/>
            <a:ext cx="1512665" cy="2515318"/>
          </a:xfrm>
          <a:prstGeom prst="snip2DiagRect">
            <a:avLst>
              <a:gd name="adj1" fmla="val 0"/>
              <a:gd name="adj2" fmla="val 834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5" name="Graphic 34" descr="Line arrow Clockwise curve">
            <a:extLst>
              <a:ext uri="{FF2B5EF4-FFF2-40B4-BE49-F238E27FC236}">
                <a16:creationId xmlns:a16="http://schemas.microsoft.com/office/drawing/2014/main" id="{D41F9243-4851-4E90-AC71-274199D21D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834032">
            <a:off x="11127734" y="2653071"/>
            <a:ext cx="576000" cy="991728"/>
          </a:xfrm>
          <a:prstGeom prst="rect">
            <a:avLst/>
          </a:prstGeom>
        </p:spPr>
      </p:pic>
      <p:pic>
        <p:nvPicPr>
          <p:cNvPr id="36" name="Graphic 35" descr="Line arrow Clockwise curve">
            <a:extLst>
              <a:ext uri="{FF2B5EF4-FFF2-40B4-BE49-F238E27FC236}">
                <a16:creationId xmlns:a16="http://schemas.microsoft.com/office/drawing/2014/main" id="{CAF3E65F-B834-424D-907A-9ABAA7550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0396" flipV="1">
            <a:off x="7615169" y="2651005"/>
            <a:ext cx="576000" cy="991728"/>
          </a:xfrm>
          <a:prstGeom prst="rect">
            <a:avLst/>
          </a:prstGeom>
        </p:spPr>
      </p:pic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8D8FF2E4-5AD4-4B31-9ABE-FD6440530D23}"/>
              </a:ext>
            </a:extLst>
          </p:cNvPr>
          <p:cNvSpPr/>
          <p:nvPr/>
        </p:nvSpPr>
        <p:spPr>
          <a:xfrm>
            <a:off x="6809940" y="3657799"/>
            <a:ext cx="1578780" cy="533518"/>
          </a:xfrm>
          <a:prstGeom prst="flowChartTermina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PELATARAN PARKIR</a:t>
            </a:r>
          </a:p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( 1.442 SRP )</a:t>
            </a:r>
            <a:endParaRPr lang="en-ID" sz="1000" b="1" dirty="0">
              <a:latin typeface="Segoe UI Black" panose="020B0A02040204020203" pitchFamily="34" charset="0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336A6610-5B0A-41C2-A786-EE3FCC2FC91A}"/>
              </a:ext>
            </a:extLst>
          </p:cNvPr>
          <p:cNvSpPr/>
          <p:nvPr/>
        </p:nvSpPr>
        <p:spPr>
          <a:xfrm>
            <a:off x="8727505" y="3667393"/>
            <a:ext cx="1578780" cy="533518"/>
          </a:xfrm>
          <a:prstGeom prst="flowChartTerminator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GEDUNG PARKIR</a:t>
            </a:r>
          </a:p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( 650 SRP )</a:t>
            </a:r>
            <a:endParaRPr lang="en-ID" sz="1000" b="1" dirty="0">
              <a:latin typeface="Segoe UI Black" panose="020B0A02040204020203" pitchFamily="34" charset="0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D92DC8-7F24-4145-964A-3895D3F2B67B}"/>
              </a:ext>
            </a:extLst>
          </p:cNvPr>
          <p:cNvSpPr txBox="1"/>
          <p:nvPr/>
        </p:nvSpPr>
        <p:spPr>
          <a:xfrm>
            <a:off x="3028945" y="4406962"/>
            <a:ext cx="1402166" cy="22929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Ancol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Barat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7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Ruas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Jalan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( 105 SRP )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Blok M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7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Ruas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Jalan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( 273 SRP )</a:t>
            </a:r>
          </a:p>
          <a:p>
            <a:pPr marL="171450" indent="-171450">
              <a:buFontTx/>
              <a:buChar char="-"/>
            </a:pP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Maestik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6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Ruas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Jalan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( 286 SRP )</a:t>
            </a:r>
          </a:p>
          <a:p>
            <a:pPr marL="171450" indent="-171450"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Kawasan Kota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Tua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Fatahilah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6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Ruas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Jalan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( 187 SRP )</a:t>
            </a:r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DEFBFAB6-3ABF-4CF1-993A-31FD20CB64CC}"/>
              </a:ext>
            </a:extLst>
          </p:cNvPr>
          <p:cNvSpPr/>
          <p:nvPr/>
        </p:nvSpPr>
        <p:spPr>
          <a:xfrm>
            <a:off x="6909291" y="4290704"/>
            <a:ext cx="1512665" cy="2515318"/>
          </a:xfrm>
          <a:prstGeom prst="snip2DiagRect">
            <a:avLst>
              <a:gd name="adj1" fmla="val 0"/>
              <a:gd name="adj2" fmla="val 8348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ACC91A6D-658D-4F50-8B10-0445464655C9}"/>
              </a:ext>
            </a:extLst>
          </p:cNvPr>
          <p:cNvSpPr/>
          <p:nvPr/>
        </p:nvSpPr>
        <p:spPr>
          <a:xfrm flipV="1">
            <a:off x="8729836" y="4300298"/>
            <a:ext cx="1512665" cy="2515318"/>
          </a:xfrm>
          <a:prstGeom prst="snip2DiagRect">
            <a:avLst>
              <a:gd name="adj1" fmla="val 0"/>
              <a:gd name="adj2" fmla="val 834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44989-A54A-40C9-ADA0-91AD6020A54C}"/>
              </a:ext>
            </a:extLst>
          </p:cNvPr>
          <p:cNvSpPr/>
          <p:nvPr/>
        </p:nvSpPr>
        <p:spPr>
          <a:xfrm>
            <a:off x="8685083" y="1805707"/>
            <a:ext cx="2249334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DILUAR BADAN JALAN</a:t>
            </a:r>
          </a:p>
          <a:p>
            <a:pPr algn="ctr"/>
            <a:r>
              <a:rPr lang="en-US" sz="14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(Off Street)</a:t>
            </a:r>
          </a:p>
          <a:p>
            <a:pPr algn="ctr"/>
            <a:r>
              <a:rPr lang="en-US" sz="14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( 2.072 SRP )</a:t>
            </a:r>
            <a:endParaRPr lang="en-US" sz="14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C1784C-F3D6-4053-9FB1-C10440D664B1}"/>
              </a:ext>
            </a:extLst>
          </p:cNvPr>
          <p:cNvSpPr txBox="1"/>
          <p:nvPr/>
        </p:nvSpPr>
        <p:spPr>
          <a:xfrm>
            <a:off x="6909290" y="4406962"/>
            <a:ext cx="1512665" cy="22339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Monas</a:t>
            </a:r>
          </a:p>
          <a:p>
            <a:pPr>
              <a:spcBef>
                <a:spcPts val="500"/>
              </a:spcBef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( 850 SRP )</a:t>
            </a: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Boulevard Barat</a:t>
            </a:r>
          </a:p>
          <a:p>
            <a:pPr>
              <a:spcBef>
                <a:spcPts val="500"/>
              </a:spcBef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( 390 SRP )</a:t>
            </a: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Kota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Intan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Cengkeh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( 182 SRP )</a:t>
            </a: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Taman Ismail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Marzuki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( 150 SRP 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F5C9FC-138F-40CB-B14D-4862CB81F23E}"/>
              </a:ext>
            </a:extLst>
          </p:cNvPr>
          <p:cNvSpPr txBox="1"/>
          <p:nvPr/>
        </p:nvSpPr>
        <p:spPr>
          <a:xfrm>
            <a:off x="8797205" y="4376605"/>
            <a:ext cx="1402166" cy="18697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Gd. Istana Pasar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( 500 SRP 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Gd. Parkir Taman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Menteng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( 150 SRP 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EFD7EAD-F6D5-458F-9167-B83E35FADA56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C5FA3F6-C928-4BFA-B367-86B49E9E99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A9D3BA-4E25-4D23-A883-88564D75D0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CC24FC54-9403-4CBD-B128-17E5B0853BFA}"/>
              </a:ext>
            </a:extLst>
          </p:cNvPr>
          <p:cNvSpPr txBox="1">
            <a:spLocks/>
          </p:cNvSpPr>
          <p:nvPr/>
        </p:nvSpPr>
        <p:spPr>
          <a:xfrm>
            <a:off x="1255475" y="33758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PENGELOLAAN PARKIR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 PENGELOLA PERPARKIRAN – DINAS PERHUBUNGAN PROVINSI DKI JAKARTA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5BE3D37-AB20-4C46-8427-30E1FC33B7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0DCF5F1E-936C-6A10-B688-93112E86DAE9}"/>
              </a:ext>
            </a:extLst>
          </p:cNvPr>
          <p:cNvSpPr/>
          <p:nvPr/>
        </p:nvSpPr>
        <p:spPr>
          <a:xfrm>
            <a:off x="10574447" y="3656784"/>
            <a:ext cx="1578780" cy="533518"/>
          </a:xfrm>
          <a:prstGeom prst="flowChartTermina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PARK AND RIDE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B7CA332B-AB45-FC1F-71E1-23F61C631662}"/>
              </a:ext>
            </a:extLst>
          </p:cNvPr>
          <p:cNvSpPr/>
          <p:nvPr/>
        </p:nvSpPr>
        <p:spPr>
          <a:xfrm flipV="1">
            <a:off x="10604250" y="4280978"/>
            <a:ext cx="1512665" cy="2515318"/>
          </a:xfrm>
          <a:prstGeom prst="snip2DiagRect">
            <a:avLst>
              <a:gd name="adj1" fmla="val 0"/>
              <a:gd name="adj2" fmla="val 834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3EC64-F025-53D6-0821-D9BCA64126B3}"/>
              </a:ext>
            </a:extLst>
          </p:cNvPr>
          <p:cNvSpPr txBox="1"/>
          <p:nvPr/>
        </p:nvSpPr>
        <p:spPr>
          <a:xfrm>
            <a:off x="10626895" y="4383252"/>
            <a:ext cx="1402166" cy="209230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Park And Ride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Ragunan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Park And Ride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Lebak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Bulus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Park And Ride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Kalideres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Park And Ride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Kp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. Rambutan</a:t>
            </a:r>
          </a:p>
        </p:txBody>
      </p:sp>
      <p:pic>
        <p:nvPicPr>
          <p:cNvPr id="6" name="Graphic 5" descr="Line arrow Clockwise curve">
            <a:extLst>
              <a:ext uri="{FF2B5EF4-FFF2-40B4-BE49-F238E27FC236}">
                <a16:creationId xmlns:a16="http://schemas.microsoft.com/office/drawing/2014/main" id="{3C804FD6-674E-2814-24F8-4A5017D024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3904"/>
          <a:stretch/>
        </p:blipFill>
        <p:spPr>
          <a:xfrm rot="375781" flipV="1">
            <a:off x="9488194" y="2965792"/>
            <a:ext cx="576000" cy="5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4">
            <a:extLst>
              <a:ext uri="{FF2B5EF4-FFF2-40B4-BE49-F238E27FC236}">
                <a16:creationId xmlns:a16="http://schemas.microsoft.com/office/drawing/2014/main" id="{7F42F86C-C496-4741-8DA7-3F923B6E3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41" y="1390806"/>
            <a:ext cx="3945534" cy="919401"/>
          </a:xfrm>
          <a:prstGeom prst="roundRect">
            <a:avLst/>
          </a:prstGeom>
          <a:solidFill>
            <a:srgbClr val="0070C0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charset="0"/>
              </a:rPr>
              <a:t>UNIT PENGELOLA PERPARKIRAN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Arial" charset="0"/>
              </a:rPr>
              <a:t>DINAS PERHUBUNGAN PROVINSI DKI JAKARTA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Arial" charset="0"/>
              </a:rPr>
              <a:t>SEBAGAI PEMBINA, PENGAWAS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Arial" charset="0"/>
              </a:rPr>
              <a:t>DAN PENGENDALI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9003C37C-1AD5-49CC-B702-4D9DB1B67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98" y="3658566"/>
            <a:ext cx="2197342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rial" charset="0"/>
              </a:rPr>
              <a:t>PENYELENGGARA PERPARKIRAN</a:t>
            </a:r>
          </a:p>
          <a:p>
            <a:pPr algn="ctr"/>
            <a:r>
              <a:rPr lang="en-US" sz="1200" b="1" dirty="0">
                <a:latin typeface="Arial" charset="0"/>
              </a:rPr>
              <a:t>DI LUAR BADAN JALAN</a:t>
            </a:r>
          </a:p>
          <a:p>
            <a:pPr algn="ctr"/>
            <a:r>
              <a:rPr lang="id-ID" sz="1200" b="1" dirty="0">
                <a:latin typeface="Arial" charset="0"/>
              </a:rPr>
              <a:t>1.</a:t>
            </a:r>
            <a:r>
              <a:rPr lang="en-US" sz="1200" b="1" dirty="0">
                <a:latin typeface="Arial" charset="0"/>
              </a:rPr>
              <a:t>163</a:t>
            </a:r>
            <a:r>
              <a:rPr lang="id-ID" sz="1200" b="1" dirty="0">
                <a:latin typeface="Arial" charset="0"/>
              </a:rPr>
              <a:t> UN</a:t>
            </a:r>
            <a:r>
              <a:rPr lang="en-US" sz="1200" b="1" dirty="0">
                <a:latin typeface="Arial" charset="0"/>
              </a:rPr>
              <a:t>IT</a:t>
            </a:r>
          </a:p>
        </p:txBody>
      </p:sp>
      <p:sp>
        <p:nvSpPr>
          <p:cNvPr id="41" name="AutoShape 97">
            <a:extLst>
              <a:ext uri="{FF2B5EF4-FFF2-40B4-BE49-F238E27FC236}">
                <a16:creationId xmlns:a16="http://schemas.microsoft.com/office/drawing/2014/main" id="{66AA1ECA-C58B-47AB-BB2F-9D7068F5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563" y="2465689"/>
            <a:ext cx="508073" cy="1037395"/>
          </a:xfrm>
          <a:prstGeom prst="downArrow">
            <a:avLst>
              <a:gd name="adj1" fmla="val 59036"/>
              <a:gd name="adj2" fmla="val 74768"/>
            </a:avLst>
          </a:prstGeom>
          <a:solidFill>
            <a:srgbClr val="FFFF00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46" name="Text Box 6">
            <a:extLst>
              <a:ext uri="{FF2B5EF4-FFF2-40B4-BE49-F238E27FC236}">
                <a16:creationId xmlns:a16="http://schemas.microsoft.com/office/drawing/2014/main" id="{26ED5384-B569-4079-A542-4975E47A2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276" y="2403956"/>
            <a:ext cx="1686657" cy="715089"/>
          </a:xfrm>
          <a:prstGeom prst="round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charset="0"/>
              </a:rPr>
              <a:t>MEMUNGUT BIAYA PARKIR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Arial" charset="0"/>
              </a:rPr>
              <a:t>1.059 UNIT</a:t>
            </a:r>
          </a:p>
        </p:txBody>
      </p:sp>
      <p:sp>
        <p:nvSpPr>
          <p:cNvPr id="47" name="Text Box 7">
            <a:extLst>
              <a:ext uri="{FF2B5EF4-FFF2-40B4-BE49-F238E27FC236}">
                <a16:creationId xmlns:a16="http://schemas.microsoft.com/office/drawing/2014/main" id="{7D653894-5579-48B1-9E61-BB3FCE34E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2088" y="5344505"/>
            <a:ext cx="1686657" cy="7150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>
                <a:latin typeface="Arial" charset="0"/>
              </a:rPr>
              <a:t>TIDAK MEMUNGUT BIAYA PARKIR</a:t>
            </a:r>
            <a:endParaRPr lang="id-ID" sz="1200" b="1" dirty="0">
              <a:latin typeface="Arial" charset="0"/>
            </a:endParaRPr>
          </a:p>
          <a:p>
            <a:pPr algn="ctr"/>
            <a:r>
              <a:rPr lang="en-US" sz="1200" b="1" dirty="0">
                <a:latin typeface="Arial" charset="0"/>
              </a:rPr>
              <a:t>104 UNIT</a:t>
            </a:r>
          </a:p>
        </p:txBody>
      </p:sp>
      <p:sp>
        <p:nvSpPr>
          <p:cNvPr id="48" name="Text Box 96">
            <a:extLst>
              <a:ext uri="{FF2B5EF4-FFF2-40B4-BE49-F238E27FC236}">
                <a16:creationId xmlns:a16="http://schemas.microsoft.com/office/drawing/2014/main" id="{57975CD6-456E-49E0-A957-F24E77703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375" y="3861250"/>
            <a:ext cx="2197342" cy="646331"/>
          </a:xfrm>
          <a:prstGeom prst="rect">
            <a:avLst/>
          </a:prstGeom>
          <a:solidFill>
            <a:srgbClr val="D5EEF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28700" indent="-1028700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SRP MOBIL</a:t>
            </a:r>
            <a:r>
              <a:rPr lang="id-ID" sz="1200" b="1" dirty="0">
                <a:latin typeface="Arial" charset="0"/>
              </a:rPr>
              <a:t>/BUS</a:t>
            </a:r>
            <a:r>
              <a:rPr lang="en-US" sz="1200" b="1" dirty="0">
                <a:latin typeface="Arial" charset="0"/>
              </a:rPr>
              <a:t> = </a:t>
            </a:r>
            <a:r>
              <a:rPr lang="id-ID" sz="1200" b="1" dirty="0">
                <a:latin typeface="Arial" charset="0"/>
              </a:rPr>
              <a:t> </a:t>
            </a:r>
            <a:r>
              <a:rPr lang="en-US" sz="1200" b="1" dirty="0">
                <a:latin typeface="Arial" charset="0"/>
              </a:rPr>
              <a:t>685.574</a:t>
            </a:r>
          </a:p>
          <a:p>
            <a:pPr marL="1028700" indent="-1028700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SRP MOTOR 	</a:t>
            </a:r>
            <a:r>
              <a:rPr lang="id-ID" sz="1200" b="1" dirty="0">
                <a:latin typeface="Arial" charset="0"/>
              </a:rPr>
              <a:t>    </a:t>
            </a:r>
            <a:r>
              <a:rPr lang="en-US" sz="1200" b="1" dirty="0">
                <a:latin typeface="Arial" charset="0"/>
              </a:rPr>
              <a:t> = </a:t>
            </a:r>
            <a:r>
              <a:rPr lang="id-ID" sz="1200" b="1" dirty="0">
                <a:latin typeface="Arial" charset="0"/>
              </a:rPr>
              <a:t> </a:t>
            </a:r>
            <a:r>
              <a:rPr lang="en-US" sz="1200" b="1" dirty="0">
                <a:latin typeface="Arial" charset="0"/>
              </a:rPr>
              <a:t>432</a:t>
            </a:r>
            <a:r>
              <a:rPr lang="id-ID" sz="1200" b="1" dirty="0">
                <a:latin typeface="Arial" charset="0"/>
              </a:rPr>
              <a:t>.</a:t>
            </a:r>
            <a:r>
              <a:rPr lang="en-US" sz="1200" b="1" dirty="0">
                <a:latin typeface="Arial" charset="0"/>
              </a:rPr>
              <a:t>314</a:t>
            </a:r>
          </a:p>
        </p:txBody>
      </p:sp>
      <p:graphicFrame>
        <p:nvGraphicFramePr>
          <p:cNvPr id="51" name="Group 237">
            <a:extLst>
              <a:ext uri="{FF2B5EF4-FFF2-40B4-BE49-F238E27FC236}">
                <a16:creationId xmlns:a16="http://schemas.microsoft.com/office/drawing/2014/main" id="{3BE9F1A3-CFC0-432E-81AD-CAEDB3F3C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03084"/>
              </p:ext>
            </p:extLst>
          </p:nvPr>
        </p:nvGraphicFramePr>
        <p:xfrm>
          <a:off x="6210307" y="1124349"/>
          <a:ext cx="5710268" cy="545654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86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1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43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WILAYAH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anchorCtr="1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 LOKASI</a:t>
                      </a:r>
                    </a:p>
                  </a:txBody>
                  <a:tcPr marL="84406" marR="84406" anchor="ctr" anchorCtr="1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SRP (</a:t>
                      </a:r>
                      <a:r>
                        <a:rPr kumimoji="0" lang="en-US" sz="14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Satuan</a:t>
                      </a: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Ruang Parkir)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58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</a:t>
                      </a:r>
                      <a:r>
                        <a:rPr kumimoji="0" lang="id-ID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TRUK/</a:t>
                      </a:r>
                      <a:r>
                        <a:rPr kumimoji="0" lang="id-ID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Jakarta </a:t>
                      </a:r>
                      <a:r>
                        <a:rPr kumimoji="0" lang="en-US" sz="12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Pusat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124.152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</a:t>
                      </a:r>
                      <a:r>
                        <a:rPr kumimoji="0" lang="id-ID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021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Jakarta Utara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78.055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r>
                        <a:rPr kumimoji="0" lang="id-ID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Jakarta Barat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4.619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</a:t>
                      </a:r>
                      <a:r>
                        <a:rPr kumimoji="0" lang="id-ID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.9</a:t>
                      </a: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5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Jakarta Selatan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kumimoji="0" lang="id-ID" sz="1050" b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372.103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127.618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7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Jakarta </a:t>
                      </a:r>
                      <a:r>
                        <a:rPr kumimoji="0" lang="en-US" sz="12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Timur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36.645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30.</a:t>
                      </a: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603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1.163</a:t>
                      </a:r>
                    </a:p>
                  </a:txBody>
                  <a:tcPr marL="84406" marR="84406" anchor="ctr" horzOverflow="overflow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685.574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432.314</a:t>
                      </a:r>
                      <a:endParaRPr kumimoji="0" 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406" marR="84406" anchor="ctr" horzOverflow="overflow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7CCA81DB-7EFB-41B0-84A4-8974F1AD2DAB}"/>
              </a:ext>
            </a:extLst>
          </p:cNvPr>
          <p:cNvSpPr/>
          <p:nvPr/>
        </p:nvSpPr>
        <p:spPr>
          <a:xfrm>
            <a:off x="0" y="-15622"/>
            <a:ext cx="12192000" cy="7650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E5CD6A-5BBA-43E6-9720-3BC12FF5C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66" y="44622"/>
            <a:ext cx="530553" cy="617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722FA6-6F3A-441A-8D89-759DF71A8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" y="78309"/>
            <a:ext cx="525377" cy="59324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F816A2A-EC3A-4D22-A6E5-FB67715E6439}"/>
              </a:ext>
            </a:extLst>
          </p:cNvPr>
          <p:cNvSpPr txBox="1">
            <a:spLocks/>
          </p:cNvSpPr>
          <p:nvPr/>
        </p:nvSpPr>
        <p:spPr>
          <a:xfrm>
            <a:off x="1255475" y="25369"/>
            <a:ext cx="8921766" cy="824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PENYELENGGARAAN PARKIR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DILUAR RUANG MILIK JALAN (PARKIR SWASTA)</a:t>
            </a:r>
            <a:endParaRPr lang="en-US" sz="16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E69FB4B-80C8-48FD-865A-6BABC6868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1" b="26338"/>
          <a:stretch/>
        </p:blipFill>
        <p:spPr>
          <a:xfrm>
            <a:off x="10774139" y="94125"/>
            <a:ext cx="1418373" cy="611757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3A4C042-24C8-543B-5BBF-1F41146F28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03563" y="4603525"/>
            <a:ext cx="1636610" cy="56044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FF858A4-291F-75AC-DB1B-CC32E11D72ED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 flipV="1">
            <a:off x="2979540" y="2761501"/>
            <a:ext cx="1135736" cy="1312564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015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2858</TotalTime>
  <Words>3729</Words>
  <Application>Microsoft Office PowerPoint</Application>
  <PresentationFormat>Widescreen</PresentationFormat>
  <Paragraphs>805</Paragraphs>
  <Slides>22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Pengelola Perparkiran Dinas Perhubungan Provinsi DKI Jakarta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Paparan UP. Perparkiran</dc:title>
  <dc:creator>Anggika - UP Perparkiran</dc:creator>
  <cp:keywords>Anggika</cp:keywords>
  <cp:lastModifiedBy>ANGGIKA BONGGI</cp:lastModifiedBy>
  <cp:revision>351</cp:revision>
  <cp:lastPrinted>2023-01-09T03:48:35Z</cp:lastPrinted>
  <dcterms:created xsi:type="dcterms:W3CDTF">2021-03-18T04:10:00Z</dcterms:created>
  <dcterms:modified xsi:type="dcterms:W3CDTF">2023-01-09T03:57:48Z</dcterms:modified>
</cp:coreProperties>
</file>